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10.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notesSlides/notesSlide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revisionInfo.xml" ContentType="application/vnd.ms-powerpoint.revisioninfo+xml"/>
  <Override PartName="/ppt/tags/tag1.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docProps/app.xml" ContentType="application/vnd.openxmlformats-officedocument.extended-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handoutMasterIdLst>
    <p:handoutMasterId r:id="rId66"/>
  </p:handoutMasterIdLst>
  <p:sldIdLst>
    <p:sldId id="263" r:id="rId5"/>
    <p:sldId id="281" r:id="rId6"/>
    <p:sldId id="283" r:id="rId7"/>
    <p:sldId id="533" r:id="rId8"/>
    <p:sldId id="286" r:id="rId9"/>
    <p:sldId id="570" r:id="rId10"/>
    <p:sldId id="270" r:id="rId11"/>
    <p:sldId id="323" r:id="rId12"/>
    <p:sldId id="410" r:id="rId13"/>
    <p:sldId id="569" r:id="rId14"/>
    <p:sldId id="372" r:id="rId15"/>
    <p:sldId id="373" r:id="rId16"/>
    <p:sldId id="391" r:id="rId17"/>
    <p:sldId id="602" r:id="rId18"/>
    <p:sldId id="555" r:id="rId19"/>
    <p:sldId id="455" r:id="rId20"/>
    <p:sldId id="564" r:id="rId21"/>
    <p:sldId id="571" r:id="rId22"/>
    <p:sldId id="575" r:id="rId23"/>
    <p:sldId id="604" r:id="rId24"/>
    <p:sldId id="579" r:id="rId25"/>
    <p:sldId id="625" r:id="rId26"/>
    <p:sldId id="465" r:id="rId27"/>
    <p:sldId id="568" r:id="rId28"/>
    <p:sldId id="588" r:id="rId29"/>
    <p:sldId id="584" r:id="rId30"/>
    <p:sldId id="585" r:id="rId31"/>
    <p:sldId id="546" r:id="rId32"/>
    <p:sldId id="576" r:id="rId33"/>
    <p:sldId id="577" r:id="rId34"/>
    <p:sldId id="536" r:id="rId35"/>
    <p:sldId id="573" r:id="rId36"/>
    <p:sldId id="610" r:id="rId37"/>
    <p:sldId id="608" r:id="rId38"/>
    <p:sldId id="612" r:id="rId39"/>
    <p:sldId id="537" r:id="rId40"/>
    <p:sldId id="614" r:id="rId41"/>
    <p:sldId id="609" r:id="rId42"/>
    <p:sldId id="606" r:id="rId43"/>
    <p:sldId id="613" r:id="rId44"/>
    <p:sldId id="601" r:id="rId45"/>
    <p:sldId id="529" r:id="rId46"/>
    <p:sldId id="605" r:id="rId47"/>
    <p:sldId id="590" r:id="rId48"/>
    <p:sldId id="618" r:id="rId49"/>
    <p:sldId id="620" r:id="rId50"/>
    <p:sldId id="623" r:id="rId51"/>
    <p:sldId id="622" r:id="rId52"/>
    <p:sldId id="619" r:id="rId53"/>
    <p:sldId id="528" r:id="rId54"/>
    <p:sldId id="627" r:id="rId55"/>
    <p:sldId id="629" r:id="rId56"/>
    <p:sldId id="628" r:id="rId57"/>
    <p:sldId id="624" r:id="rId58"/>
    <p:sldId id="615" r:id="rId59"/>
    <p:sldId id="617" r:id="rId60"/>
    <p:sldId id="630" r:id="rId61"/>
    <p:sldId id="616" r:id="rId62"/>
    <p:sldId id="631" r:id="rId63"/>
    <p:sldId id="468" r:id="rId64"/>
  </p:sldIdLst>
  <p:sldSz cx="9144000" cy="6858000" type="screen4x3"/>
  <p:notesSz cx="7315200" cy="9601200"/>
  <p:custDataLst>
    <p:tags r:id="rId6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67055088-03BB-4AEC-9C94-CF3AFCD7B645}">
          <p14:sldIdLst>
            <p14:sldId id="263"/>
            <p14:sldId id="281"/>
            <p14:sldId id="283"/>
            <p14:sldId id="533"/>
            <p14:sldId id="286"/>
            <p14:sldId id="570"/>
            <p14:sldId id="270"/>
            <p14:sldId id="323"/>
            <p14:sldId id="410"/>
            <p14:sldId id="569"/>
            <p14:sldId id="372"/>
            <p14:sldId id="373"/>
            <p14:sldId id="391"/>
            <p14:sldId id="602"/>
            <p14:sldId id="555"/>
            <p14:sldId id="455"/>
            <p14:sldId id="564"/>
            <p14:sldId id="571"/>
            <p14:sldId id="575"/>
            <p14:sldId id="604"/>
            <p14:sldId id="579"/>
            <p14:sldId id="625"/>
            <p14:sldId id="465"/>
            <p14:sldId id="568"/>
            <p14:sldId id="588"/>
            <p14:sldId id="584"/>
            <p14:sldId id="585"/>
            <p14:sldId id="546"/>
            <p14:sldId id="576"/>
            <p14:sldId id="577"/>
            <p14:sldId id="536"/>
            <p14:sldId id="573"/>
            <p14:sldId id="610"/>
            <p14:sldId id="608"/>
            <p14:sldId id="612"/>
            <p14:sldId id="537"/>
            <p14:sldId id="614"/>
            <p14:sldId id="609"/>
            <p14:sldId id="606"/>
            <p14:sldId id="613"/>
            <p14:sldId id="601"/>
            <p14:sldId id="529"/>
            <p14:sldId id="605"/>
            <p14:sldId id="590"/>
            <p14:sldId id="618"/>
            <p14:sldId id="620"/>
            <p14:sldId id="623"/>
            <p14:sldId id="622"/>
            <p14:sldId id="619"/>
            <p14:sldId id="528"/>
            <p14:sldId id="627"/>
            <p14:sldId id="629"/>
            <p14:sldId id="628"/>
            <p14:sldId id="624"/>
            <p14:sldId id="615"/>
            <p14:sldId id="617"/>
            <p14:sldId id="630"/>
            <p14:sldId id="616"/>
            <p14:sldId id="631"/>
            <p14:sldId id="4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4DEF10-99BB-4D18-118A-617C4D7C3C81}" name="Laroche, Gary" initials="LG" userId="S::Gary.Laroche@vermont.gov::cf1549e7-5b4a-461a-bc30-6bb78a2f65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E80F"/>
    <a:srgbClr val="FA12EF"/>
    <a:srgbClr val="09CD0F"/>
    <a:srgbClr val="07A51A"/>
    <a:srgbClr val="09CD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4E3FD2-C3E9-4EAB-86F4-517F46D17B73}" v="149" dt="2025-08-12T21:57:35.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6" autoAdjust="0"/>
    <p:restoredTop sz="91304" autoAdjust="0"/>
  </p:normalViewPr>
  <p:slideViewPr>
    <p:cSldViewPr snapToGrid="0">
      <p:cViewPr varScale="1">
        <p:scale>
          <a:sx n="97" d="100"/>
          <a:sy n="97" d="100"/>
        </p:scale>
        <p:origin x="1980" y="90"/>
      </p:cViewPr>
      <p:guideLst>
        <p:guide orient="horz" pos="2160"/>
        <p:guide pos="2880"/>
      </p:guideLst>
    </p:cSldViewPr>
  </p:slideViewPr>
  <p:outlineViewPr>
    <p:cViewPr>
      <p:scale>
        <a:sx n="33" d="100"/>
        <a:sy n="33" d="100"/>
      </p:scale>
      <p:origin x="0" y="-7104"/>
    </p:cViewPr>
    <p:sldLst>
      <p:sld r:id="rId1" collapse="1"/>
      <p:sld r:id="rId2" collapse="1"/>
    </p:sldLst>
  </p:outlineViewPr>
  <p:notesTextViewPr>
    <p:cViewPr>
      <p:scale>
        <a:sx n="150" d="100"/>
        <a:sy n="150" d="100"/>
      </p:scale>
      <p:origin x="0" y="0"/>
    </p:cViewPr>
  </p:notesTextViewPr>
  <p:notesViewPr>
    <p:cSldViewPr snapToGrid="0">
      <p:cViewPr varScale="1">
        <p:scale>
          <a:sx n="88" d="100"/>
          <a:sy n="88" d="100"/>
        </p:scale>
        <p:origin x="297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openxmlformats.org/officeDocument/2006/relationships/customXml" Target="../customXml/item4.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CDB9CBB8-9DC7-4CB7-9BB4-6BFBF07F968B}" type="datetimeFigureOut">
              <a:rPr lang="en-US" smtClean="0"/>
              <a:t>8/13/2025</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r>
              <a:rPr lang="en-US"/>
              <a:t>19j223 - Northfield BF 0241(58)</a:t>
            </a:r>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BD81A897-050C-4810-AEFF-C0A767CEB487}" type="slidenum">
              <a:rPr lang="en-US" smtClean="0"/>
              <a:t>‹#›</a:t>
            </a:fld>
            <a:endParaRPr lang="en-US"/>
          </a:p>
        </p:txBody>
      </p:sp>
    </p:spTree>
    <p:extLst>
      <p:ext uri="{BB962C8B-B14F-4D97-AF65-F5344CB8AC3E}">
        <p14:creationId xmlns:p14="http://schemas.microsoft.com/office/powerpoint/2010/main" val="2382357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pPr>
              <a:defRPr/>
            </a:pPr>
            <a:fld id="{C4FE36F3-1519-4854-B52E-4C69D2FC846B}" type="datetimeFigureOut">
              <a:rPr lang="en-US"/>
              <a:pPr>
                <a:defRPr/>
              </a:pPr>
              <a:t>8/13/2025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pPr>
              <a:defRPr/>
            </a:pPr>
            <a:r>
              <a:rPr lang="en-US"/>
              <a:t>19j223 - Northfield BF 0241(58)</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pPr>
              <a:defRPr/>
            </a:pPr>
            <a:fld id="{AFF97AEA-DAC4-4BF9-BD5F-5DF3E0BDDC5A}" type="slidenum">
              <a:rPr lang="en-US"/>
              <a:pPr>
                <a:defRPr/>
              </a:pPr>
              <a:t>‹#›</a:t>
            </a:fld>
            <a:endParaRPr lang="en-US"/>
          </a:p>
        </p:txBody>
      </p:sp>
    </p:spTree>
    <p:extLst>
      <p:ext uri="{BB962C8B-B14F-4D97-AF65-F5344CB8AC3E}">
        <p14:creationId xmlns:p14="http://schemas.microsoft.com/office/powerpoint/2010/main" val="99529388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a:t>
            </a:fld>
            <a:endParaRPr lang="en-US"/>
          </a:p>
        </p:txBody>
      </p:sp>
      <p:sp>
        <p:nvSpPr>
          <p:cNvPr id="5" name="Footer Placeholder 4"/>
          <p:cNvSpPr>
            <a:spLocks noGrp="1"/>
          </p:cNvSpPr>
          <p:nvPr>
            <p:ph type="ftr" sz="quarter" idx="11"/>
          </p:nvPr>
        </p:nvSpPr>
        <p:spPr/>
        <p:txBody>
          <a:bodyPr/>
          <a:lstStyle/>
          <a:p>
            <a:pPr>
              <a:defRPr/>
            </a:pPr>
            <a:r>
              <a:rPr lang="en-US"/>
              <a:t>19j223 - Northfield BF 0241(58)</a:t>
            </a:r>
          </a:p>
        </p:txBody>
      </p:sp>
    </p:spTree>
    <p:extLst>
      <p:ext uri="{BB962C8B-B14F-4D97-AF65-F5344CB8AC3E}">
        <p14:creationId xmlns:p14="http://schemas.microsoft.com/office/powerpoint/2010/main" val="260187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14</a:t>
            </a:fld>
            <a:endParaRPr lang="en-US"/>
          </a:p>
        </p:txBody>
      </p:sp>
    </p:spTree>
    <p:extLst>
      <p:ext uri="{BB962C8B-B14F-4D97-AF65-F5344CB8AC3E}">
        <p14:creationId xmlns:p14="http://schemas.microsoft.com/office/powerpoint/2010/main" val="725156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15</a:t>
            </a:fld>
            <a:endParaRPr lang="en-US"/>
          </a:p>
        </p:txBody>
      </p:sp>
    </p:spTree>
    <p:extLst>
      <p:ext uri="{BB962C8B-B14F-4D97-AF65-F5344CB8AC3E}">
        <p14:creationId xmlns:p14="http://schemas.microsoft.com/office/powerpoint/2010/main" val="392732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17</a:t>
            </a:fld>
            <a:endParaRPr lang="en-US"/>
          </a:p>
        </p:txBody>
      </p:sp>
    </p:spTree>
    <p:extLst>
      <p:ext uri="{BB962C8B-B14F-4D97-AF65-F5344CB8AC3E}">
        <p14:creationId xmlns:p14="http://schemas.microsoft.com/office/powerpoint/2010/main" val="840531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7A255-AFD6-6CF0-4556-75641E9D7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F1FD0-F5F2-B077-B18B-F111C0035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319D3-BB4C-DDB4-5C75-C434A12FE9CC}"/>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3E9C327-F2B3-732C-FDBF-6457074C5D95}"/>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7FABF44F-C36C-071D-7C62-58CAFC28172C}"/>
              </a:ext>
            </a:extLst>
          </p:cNvPr>
          <p:cNvSpPr>
            <a:spLocks noGrp="1"/>
          </p:cNvSpPr>
          <p:nvPr>
            <p:ph type="sldNum" sz="quarter" idx="5"/>
          </p:nvPr>
        </p:nvSpPr>
        <p:spPr/>
        <p:txBody>
          <a:bodyPr/>
          <a:lstStyle/>
          <a:p>
            <a:pPr>
              <a:defRPr/>
            </a:pPr>
            <a:fld id="{AFF97AEA-DAC4-4BF9-BD5F-5DF3E0BDDC5A}" type="slidenum">
              <a:rPr lang="en-US" smtClean="0"/>
              <a:pPr>
                <a:defRPr/>
              </a:pPr>
              <a:t>20</a:t>
            </a:fld>
            <a:endParaRPr lang="en-US"/>
          </a:p>
        </p:txBody>
      </p:sp>
    </p:spTree>
    <p:extLst>
      <p:ext uri="{BB962C8B-B14F-4D97-AF65-F5344CB8AC3E}">
        <p14:creationId xmlns:p14="http://schemas.microsoft.com/office/powerpoint/2010/main" val="3989112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21</a:t>
            </a:fld>
            <a:endParaRPr lang="en-US"/>
          </a:p>
        </p:txBody>
      </p:sp>
    </p:spTree>
    <p:extLst>
      <p:ext uri="{BB962C8B-B14F-4D97-AF65-F5344CB8AC3E}">
        <p14:creationId xmlns:p14="http://schemas.microsoft.com/office/powerpoint/2010/main" val="3262779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3ED0-E80A-47C6-7840-5038B69EE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47841-D5DF-C52D-B650-1B649BA8F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C2D1F-34BA-8107-26BB-0DF339575C2B}"/>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E723B21-F05F-E009-232B-F99A06059678}"/>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6B0B3FFC-FD55-4AC4-E14F-459B27CC53C9}"/>
              </a:ext>
            </a:extLst>
          </p:cNvPr>
          <p:cNvSpPr>
            <a:spLocks noGrp="1"/>
          </p:cNvSpPr>
          <p:nvPr>
            <p:ph type="sldNum" sz="quarter" idx="5"/>
          </p:nvPr>
        </p:nvSpPr>
        <p:spPr/>
        <p:txBody>
          <a:bodyPr/>
          <a:lstStyle/>
          <a:p>
            <a:pPr>
              <a:defRPr/>
            </a:pPr>
            <a:fld id="{AFF97AEA-DAC4-4BF9-BD5F-5DF3E0BDDC5A}" type="slidenum">
              <a:rPr lang="en-US" smtClean="0"/>
              <a:pPr>
                <a:defRPr/>
              </a:pPr>
              <a:t>22</a:t>
            </a:fld>
            <a:endParaRPr lang="en-US"/>
          </a:p>
        </p:txBody>
      </p:sp>
    </p:spTree>
    <p:extLst>
      <p:ext uri="{BB962C8B-B14F-4D97-AF65-F5344CB8AC3E}">
        <p14:creationId xmlns:p14="http://schemas.microsoft.com/office/powerpoint/2010/main" val="273705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23</a:t>
            </a:fld>
            <a:endParaRPr lang="en-US"/>
          </a:p>
        </p:txBody>
      </p:sp>
    </p:spTree>
    <p:extLst>
      <p:ext uri="{BB962C8B-B14F-4D97-AF65-F5344CB8AC3E}">
        <p14:creationId xmlns:p14="http://schemas.microsoft.com/office/powerpoint/2010/main" val="227553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24</a:t>
            </a:fld>
            <a:endParaRPr lang="en-US"/>
          </a:p>
        </p:txBody>
      </p:sp>
    </p:spTree>
    <p:extLst>
      <p:ext uri="{BB962C8B-B14F-4D97-AF65-F5344CB8AC3E}">
        <p14:creationId xmlns:p14="http://schemas.microsoft.com/office/powerpoint/2010/main" val="411856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25</a:t>
            </a:fld>
            <a:endParaRPr lang="en-US"/>
          </a:p>
        </p:txBody>
      </p:sp>
    </p:spTree>
    <p:extLst>
      <p:ext uri="{BB962C8B-B14F-4D97-AF65-F5344CB8AC3E}">
        <p14:creationId xmlns:p14="http://schemas.microsoft.com/office/powerpoint/2010/main" val="123029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28</a:t>
            </a:fld>
            <a:endParaRPr lang="en-US"/>
          </a:p>
        </p:txBody>
      </p:sp>
    </p:spTree>
    <p:extLst>
      <p:ext uri="{BB962C8B-B14F-4D97-AF65-F5344CB8AC3E}">
        <p14:creationId xmlns:p14="http://schemas.microsoft.com/office/powerpoint/2010/main" val="122019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2</a:t>
            </a:fld>
            <a:endParaRPr lang="en-US"/>
          </a:p>
        </p:txBody>
      </p:sp>
    </p:spTree>
    <p:extLst>
      <p:ext uri="{BB962C8B-B14F-4D97-AF65-F5344CB8AC3E}">
        <p14:creationId xmlns:p14="http://schemas.microsoft.com/office/powerpoint/2010/main" val="118547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30</a:t>
            </a:fld>
            <a:endParaRPr lang="en-US"/>
          </a:p>
        </p:txBody>
      </p:sp>
    </p:spTree>
    <p:extLst>
      <p:ext uri="{BB962C8B-B14F-4D97-AF65-F5344CB8AC3E}">
        <p14:creationId xmlns:p14="http://schemas.microsoft.com/office/powerpoint/2010/main" val="2586062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31</a:t>
            </a:fld>
            <a:endParaRPr lang="en-US"/>
          </a:p>
        </p:txBody>
      </p:sp>
    </p:spTree>
    <p:extLst>
      <p:ext uri="{BB962C8B-B14F-4D97-AF65-F5344CB8AC3E}">
        <p14:creationId xmlns:p14="http://schemas.microsoft.com/office/powerpoint/2010/main" val="2930233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32</a:t>
            </a:fld>
            <a:endParaRPr lang="en-US"/>
          </a:p>
        </p:txBody>
      </p:sp>
    </p:spTree>
    <p:extLst>
      <p:ext uri="{BB962C8B-B14F-4D97-AF65-F5344CB8AC3E}">
        <p14:creationId xmlns:p14="http://schemas.microsoft.com/office/powerpoint/2010/main" val="1247347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229C2-DF57-3F7C-2226-77DD624E3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75910-D436-0F34-FBDD-813372888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1B35A-6501-2B8A-4214-7FA7EED54B7C}"/>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4E03FEA2-2793-4B80-1CBF-D82A6A4BED1C}"/>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97711BDB-330B-5243-BC36-3A17BC8B70B7}"/>
              </a:ext>
            </a:extLst>
          </p:cNvPr>
          <p:cNvSpPr>
            <a:spLocks noGrp="1"/>
          </p:cNvSpPr>
          <p:nvPr>
            <p:ph type="sldNum" sz="quarter" idx="11"/>
          </p:nvPr>
        </p:nvSpPr>
        <p:spPr/>
        <p:txBody>
          <a:bodyPr/>
          <a:lstStyle/>
          <a:p>
            <a:pPr>
              <a:defRPr/>
            </a:pPr>
            <a:fld id="{AFF97AEA-DAC4-4BF9-BD5F-5DF3E0BDDC5A}" type="slidenum">
              <a:rPr lang="en-US" smtClean="0"/>
              <a:pPr>
                <a:defRPr/>
              </a:pPr>
              <a:t>33</a:t>
            </a:fld>
            <a:endParaRPr lang="en-US"/>
          </a:p>
        </p:txBody>
      </p:sp>
    </p:spTree>
    <p:extLst>
      <p:ext uri="{BB962C8B-B14F-4D97-AF65-F5344CB8AC3E}">
        <p14:creationId xmlns:p14="http://schemas.microsoft.com/office/powerpoint/2010/main" val="1743862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92FB0-39AB-8667-3D40-A840705CE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4E10A-7F29-260F-5F75-DF9B479E7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344CD-BA45-8872-5731-5C41780045D3}"/>
              </a:ext>
            </a:extLst>
          </p:cNvPr>
          <p:cNvSpPr>
            <a:spLocks noGrp="1"/>
          </p:cNvSpPr>
          <p:nvPr>
            <p:ph type="body" idx="1"/>
          </p:nvPr>
        </p:nvSpPr>
        <p:spPr/>
        <p:txBody>
          <a:bodyPr/>
          <a:lstStyle/>
          <a:p>
            <a:pPr defTabSz="914266">
              <a:defRPr/>
            </a:pPr>
            <a:r>
              <a:rPr lang="en-US"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 </a:t>
            </a:r>
            <a:endParaRPr lang="en-US" dirty="0"/>
          </a:p>
          <a:p>
            <a:endParaRPr lang="en-US" dirty="0"/>
          </a:p>
        </p:txBody>
      </p:sp>
      <p:sp>
        <p:nvSpPr>
          <p:cNvPr id="4" name="Footer Placeholder 3">
            <a:extLst>
              <a:ext uri="{FF2B5EF4-FFF2-40B4-BE49-F238E27FC236}">
                <a16:creationId xmlns:a16="http://schemas.microsoft.com/office/drawing/2014/main" id="{00FAAB17-C14B-4C0B-939F-FB0DCCC99CE6}"/>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0472A51B-26D7-3AD4-0E57-672C6CDFBAC2}"/>
              </a:ext>
            </a:extLst>
          </p:cNvPr>
          <p:cNvSpPr>
            <a:spLocks noGrp="1"/>
          </p:cNvSpPr>
          <p:nvPr>
            <p:ph type="sldNum" sz="quarter" idx="5"/>
          </p:nvPr>
        </p:nvSpPr>
        <p:spPr/>
        <p:txBody>
          <a:bodyPr/>
          <a:lstStyle/>
          <a:p>
            <a:pPr>
              <a:defRPr/>
            </a:pPr>
            <a:fld id="{AFF97AEA-DAC4-4BF9-BD5F-5DF3E0BDDC5A}" type="slidenum">
              <a:rPr lang="en-US" smtClean="0"/>
              <a:pPr>
                <a:defRPr/>
              </a:pPr>
              <a:t>34</a:t>
            </a:fld>
            <a:endParaRPr lang="en-US"/>
          </a:p>
        </p:txBody>
      </p:sp>
    </p:spTree>
    <p:extLst>
      <p:ext uri="{BB962C8B-B14F-4D97-AF65-F5344CB8AC3E}">
        <p14:creationId xmlns:p14="http://schemas.microsoft.com/office/powerpoint/2010/main" val="3455238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2F0A-F1AD-88C4-7932-1F1659E98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340C5-FA9F-B044-BFC8-D352688B0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14CA3-AD61-31D7-3E60-D802B514A26C}"/>
              </a:ext>
            </a:extLst>
          </p:cNvPr>
          <p:cNvSpPr>
            <a:spLocks noGrp="1"/>
          </p:cNvSpPr>
          <p:nvPr>
            <p:ph type="body" idx="1"/>
          </p:nvPr>
        </p:nvSpPr>
        <p:spPr/>
        <p:txBody>
          <a:bodyPr/>
          <a:lstStyle/>
          <a:p>
            <a:pPr defTabSz="914266">
              <a:defRPr/>
            </a:pPr>
            <a:r>
              <a:rPr lang="en-US"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 </a:t>
            </a:r>
            <a:endParaRPr lang="en-US" dirty="0"/>
          </a:p>
          <a:p>
            <a:endParaRPr lang="en-US" dirty="0"/>
          </a:p>
        </p:txBody>
      </p:sp>
      <p:sp>
        <p:nvSpPr>
          <p:cNvPr id="4" name="Footer Placeholder 3">
            <a:extLst>
              <a:ext uri="{FF2B5EF4-FFF2-40B4-BE49-F238E27FC236}">
                <a16:creationId xmlns:a16="http://schemas.microsoft.com/office/drawing/2014/main" id="{117784C8-4B3B-2420-C380-5ABD8EE513DF}"/>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7A03AF26-08FF-2589-FC45-32AB18F43A2D}"/>
              </a:ext>
            </a:extLst>
          </p:cNvPr>
          <p:cNvSpPr>
            <a:spLocks noGrp="1"/>
          </p:cNvSpPr>
          <p:nvPr>
            <p:ph type="sldNum" sz="quarter" idx="5"/>
          </p:nvPr>
        </p:nvSpPr>
        <p:spPr/>
        <p:txBody>
          <a:bodyPr/>
          <a:lstStyle/>
          <a:p>
            <a:pPr>
              <a:defRPr/>
            </a:pPr>
            <a:fld id="{AFF97AEA-DAC4-4BF9-BD5F-5DF3E0BDDC5A}" type="slidenum">
              <a:rPr lang="en-US" smtClean="0"/>
              <a:pPr>
                <a:defRPr/>
              </a:pPr>
              <a:t>35</a:t>
            </a:fld>
            <a:endParaRPr lang="en-US"/>
          </a:p>
        </p:txBody>
      </p:sp>
    </p:spTree>
    <p:extLst>
      <p:ext uri="{BB962C8B-B14F-4D97-AF65-F5344CB8AC3E}">
        <p14:creationId xmlns:p14="http://schemas.microsoft.com/office/powerpoint/2010/main" val="2759015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36</a:t>
            </a:fld>
            <a:endParaRPr lang="en-US"/>
          </a:p>
        </p:txBody>
      </p:sp>
    </p:spTree>
    <p:extLst>
      <p:ext uri="{BB962C8B-B14F-4D97-AF65-F5344CB8AC3E}">
        <p14:creationId xmlns:p14="http://schemas.microsoft.com/office/powerpoint/2010/main" val="3168553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A696-FA00-CCFA-BCBF-B0BB86FB5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91F21-7E04-3C00-4730-BACDA03A2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98E68-5E2A-F6B6-4DDE-5174A10675DF}"/>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AAFCB604-2A4B-C726-9D9E-34E5549DB7E5}"/>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92BB1DEE-829F-81C0-473C-A20C3AC2B0B4}"/>
              </a:ext>
            </a:extLst>
          </p:cNvPr>
          <p:cNvSpPr>
            <a:spLocks noGrp="1"/>
          </p:cNvSpPr>
          <p:nvPr>
            <p:ph type="sldNum" sz="quarter" idx="5"/>
          </p:nvPr>
        </p:nvSpPr>
        <p:spPr/>
        <p:txBody>
          <a:bodyPr/>
          <a:lstStyle/>
          <a:p>
            <a:pPr>
              <a:defRPr/>
            </a:pPr>
            <a:fld id="{AFF97AEA-DAC4-4BF9-BD5F-5DF3E0BDDC5A}" type="slidenum">
              <a:rPr lang="en-US" smtClean="0"/>
              <a:pPr>
                <a:defRPr/>
              </a:pPr>
              <a:t>37</a:t>
            </a:fld>
            <a:endParaRPr lang="en-US"/>
          </a:p>
        </p:txBody>
      </p:sp>
    </p:spTree>
    <p:extLst>
      <p:ext uri="{BB962C8B-B14F-4D97-AF65-F5344CB8AC3E}">
        <p14:creationId xmlns:p14="http://schemas.microsoft.com/office/powerpoint/2010/main" val="407714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897E-D25E-5B0C-E475-E24824861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382D8-AB83-7FB3-534A-DC39F2CD2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E8930-4F38-5459-4970-09B76B7B22EB}"/>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391806CF-F781-BCE0-6A30-B7CDDC184260}"/>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1D055328-6744-5998-CBAE-6C352033AAF9}"/>
              </a:ext>
            </a:extLst>
          </p:cNvPr>
          <p:cNvSpPr>
            <a:spLocks noGrp="1"/>
          </p:cNvSpPr>
          <p:nvPr>
            <p:ph type="sldNum" sz="quarter" idx="5"/>
          </p:nvPr>
        </p:nvSpPr>
        <p:spPr/>
        <p:txBody>
          <a:bodyPr/>
          <a:lstStyle/>
          <a:p>
            <a:pPr>
              <a:defRPr/>
            </a:pPr>
            <a:fld id="{AFF97AEA-DAC4-4BF9-BD5F-5DF3E0BDDC5A}" type="slidenum">
              <a:rPr lang="en-US" smtClean="0"/>
              <a:pPr>
                <a:defRPr/>
              </a:pPr>
              <a:t>38</a:t>
            </a:fld>
            <a:endParaRPr lang="en-US"/>
          </a:p>
        </p:txBody>
      </p:sp>
    </p:spTree>
    <p:extLst>
      <p:ext uri="{BB962C8B-B14F-4D97-AF65-F5344CB8AC3E}">
        <p14:creationId xmlns:p14="http://schemas.microsoft.com/office/powerpoint/2010/main" val="2473588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9F3E-0382-CA52-B4A6-0FB3622F6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A2A63-ADC4-538C-9AF3-F17762821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896F4-4B7F-A323-A713-1F37A3D54BA9}"/>
              </a:ext>
            </a:extLst>
          </p:cNvPr>
          <p:cNvSpPr>
            <a:spLocks noGrp="1"/>
          </p:cNvSpPr>
          <p:nvPr>
            <p:ph type="body" idx="1"/>
          </p:nvPr>
        </p:nvSpPr>
        <p:spPr/>
        <p:txBody>
          <a:bodyPr/>
          <a:lstStyle/>
          <a:p>
            <a:pPr defTabSz="914266">
              <a:defRPr/>
            </a:pPr>
            <a:r>
              <a:rPr lang="en-US"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 </a:t>
            </a:r>
            <a:endParaRPr lang="en-US" dirty="0"/>
          </a:p>
          <a:p>
            <a:endParaRPr lang="en-US" dirty="0"/>
          </a:p>
        </p:txBody>
      </p:sp>
      <p:sp>
        <p:nvSpPr>
          <p:cNvPr id="4" name="Footer Placeholder 3">
            <a:extLst>
              <a:ext uri="{FF2B5EF4-FFF2-40B4-BE49-F238E27FC236}">
                <a16:creationId xmlns:a16="http://schemas.microsoft.com/office/drawing/2014/main" id="{39C3CF3E-2091-E167-E584-C8ED07868405}"/>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0AC902B2-316B-B16F-0E6A-2B82EDCAD417}"/>
              </a:ext>
            </a:extLst>
          </p:cNvPr>
          <p:cNvSpPr>
            <a:spLocks noGrp="1"/>
          </p:cNvSpPr>
          <p:nvPr>
            <p:ph type="sldNum" sz="quarter" idx="5"/>
          </p:nvPr>
        </p:nvSpPr>
        <p:spPr/>
        <p:txBody>
          <a:bodyPr/>
          <a:lstStyle/>
          <a:p>
            <a:pPr>
              <a:defRPr/>
            </a:pPr>
            <a:fld id="{AFF97AEA-DAC4-4BF9-BD5F-5DF3E0BDDC5A}" type="slidenum">
              <a:rPr lang="en-US" smtClean="0"/>
              <a:pPr>
                <a:defRPr/>
              </a:pPr>
              <a:t>39</a:t>
            </a:fld>
            <a:endParaRPr lang="en-US"/>
          </a:p>
        </p:txBody>
      </p:sp>
    </p:spTree>
    <p:extLst>
      <p:ext uri="{BB962C8B-B14F-4D97-AF65-F5344CB8AC3E}">
        <p14:creationId xmlns:p14="http://schemas.microsoft.com/office/powerpoint/2010/main" val="220019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5</a:t>
            </a:fld>
            <a:endParaRPr lang="en-US"/>
          </a:p>
        </p:txBody>
      </p:sp>
    </p:spTree>
    <p:extLst>
      <p:ext uri="{BB962C8B-B14F-4D97-AF65-F5344CB8AC3E}">
        <p14:creationId xmlns:p14="http://schemas.microsoft.com/office/powerpoint/2010/main" val="877870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C07E-F5A4-5986-33A4-EF097E51F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0E7A4-AB52-69C3-5558-ABD48FF91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F4449-C1F5-04F6-22D6-F8DED7ECC4B1}"/>
              </a:ext>
            </a:extLst>
          </p:cNvPr>
          <p:cNvSpPr>
            <a:spLocks noGrp="1"/>
          </p:cNvSpPr>
          <p:nvPr>
            <p:ph type="body" idx="1"/>
          </p:nvPr>
        </p:nvSpPr>
        <p:spPr/>
        <p:txBody>
          <a:bodyPr/>
          <a:lstStyle/>
          <a:p>
            <a:pPr defTabSz="914266">
              <a:defRPr/>
            </a:pPr>
            <a:r>
              <a:rPr lang="en-US"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 </a:t>
            </a:r>
            <a:endParaRPr lang="en-US" dirty="0"/>
          </a:p>
          <a:p>
            <a:endParaRPr lang="en-US" dirty="0"/>
          </a:p>
        </p:txBody>
      </p:sp>
      <p:sp>
        <p:nvSpPr>
          <p:cNvPr id="4" name="Footer Placeholder 3">
            <a:extLst>
              <a:ext uri="{FF2B5EF4-FFF2-40B4-BE49-F238E27FC236}">
                <a16:creationId xmlns:a16="http://schemas.microsoft.com/office/drawing/2014/main" id="{53C6F33F-0B2D-80E2-66BB-728957ABAF2D}"/>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FBDFBA6B-446A-7040-18C6-2EB5C8AA3AE1}"/>
              </a:ext>
            </a:extLst>
          </p:cNvPr>
          <p:cNvSpPr>
            <a:spLocks noGrp="1"/>
          </p:cNvSpPr>
          <p:nvPr>
            <p:ph type="sldNum" sz="quarter" idx="5"/>
          </p:nvPr>
        </p:nvSpPr>
        <p:spPr/>
        <p:txBody>
          <a:bodyPr/>
          <a:lstStyle/>
          <a:p>
            <a:pPr>
              <a:defRPr/>
            </a:pPr>
            <a:fld id="{AFF97AEA-DAC4-4BF9-BD5F-5DF3E0BDDC5A}" type="slidenum">
              <a:rPr lang="en-US" smtClean="0"/>
              <a:pPr>
                <a:defRPr/>
              </a:pPr>
              <a:t>40</a:t>
            </a:fld>
            <a:endParaRPr lang="en-US"/>
          </a:p>
        </p:txBody>
      </p:sp>
    </p:spTree>
    <p:extLst>
      <p:ext uri="{BB962C8B-B14F-4D97-AF65-F5344CB8AC3E}">
        <p14:creationId xmlns:p14="http://schemas.microsoft.com/office/powerpoint/2010/main" val="1875905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 </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41</a:t>
            </a:fld>
            <a:endParaRPr lang="en-US"/>
          </a:p>
        </p:txBody>
      </p:sp>
    </p:spTree>
    <p:extLst>
      <p:ext uri="{BB962C8B-B14F-4D97-AF65-F5344CB8AC3E}">
        <p14:creationId xmlns:p14="http://schemas.microsoft.com/office/powerpoint/2010/main" val="1180710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42</a:t>
            </a:fld>
            <a:endParaRPr lang="en-US"/>
          </a:p>
        </p:txBody>
      </p:sp>
    </p:spTree>
    <p:extLst>
      <p:ext uri="{BB962C8B-B14F-4D97-AF65-F5344CB8AC3E}">
        <p14:creationId xmlns:p14="http://schemas.microsoft.com/office/powerpoint/2010/main" val="284079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D7E3-AC74-A976-A6FB-206108132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29F45-2C90-F647-DBD9-F19ADABC9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1E03E-879D-7503-CF73-B3C15C57E93E}"/>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253310B6-A4CF-695D-E44C-E759E1F74314}"/>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7EE71991-62E5-D678-40DE-C5CD1A4FBC6D}"/>
              </a:ext>
            </a:extLst>
          </p:cNvPr>
          <p:cNvSpPr>
            <a:spLocks noGrp="1"/>
          </p:cNvSpPr>
          <p:nvPr>
            <p:ph type="sldNum" sz="quarter" idx="11"/>
          </p:nvPr>
        </p:nvSpPr>
        <p:spPr/>
        <p:txBody>
          <a:bodyPr/>
          <a:lstStyle/>
          <a:p>
            <a:pPr>
              <a:defRPr/>
            </a:pPr>
            <a:fld id="{AFF97AEA-DAC4-4BF9-BD5F-5DF3E0BDDC5A}" type="slidenum">
              <a:rPr lang="en-US" smtClean="0"/>
              <a:pPr>
                <a:defRPr/>
              </a:pPr>
              <a:t>43</a:t>
            </a:fld>
            <a:endParaRPr lang="en-US"/>
          </a:p>
        </p:txBody>
      </p:sp>
    </p:spTree>
    <p:extLst>
      <p:ext uri="{BB962C8B-B14F-4D97-AF65-F5344CB8AC3E}">
        <p14:creationId xmlns:p14="http://schemas.microsoft.com/office/powerpoint/2010/main" val="2377211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44</a:t>
            </a:fld>
            <a:endParaRPr lang="en-US"/>
          </a:p>
        </p:txBody>
      </p:sp>
    </p:spTree>
    <p:extLst>
      <p:ext uri="{BB962C8B-B14F-4D97-AF65-F5344CB8AC3E}">
        <p14:creationId xmlns:p14="http://schemas.microsoft.com/office/powerpoint/2010/main" val="2254234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480C-3B22-36DA-B843-9C3897FB4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ADE96-98D1-79E6-07ED-16D4F06A0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7363D-A346-3208-5474-64D56E4BB7F4}"/>
              </a:ext>
            </a:extLst>
          </p:cNvPr>
          <p:cNvSpPr>
            <a:spLocks noGrp="1"/>
          </p:cNvSpPr>
          <p:nvPr>
            <p:ph type="body" idx="1"/>
          </p:nvPr>
        </p:nvSpPr>
        <p:spPr/>
        <p:txBody>
          <a:bodyPr/>
          <a:lstStyle/>
          <a:p>
            <a:r>
              <a:rPr lang="en-US" dirty="0"/>
              <a:t> </a:t>
            </a:r>
          </a:p>
        </p:txBody>
      </p:sp>
      <p:sp>
        <p:nvSpPr>
          <p:cNvPr id="4" name="Footer Placeholder 3">
            <a:extLst>
              <a:ext uri="{FF2B5EF4-FFF2-40B4-BE49-F238E27FC236}">
                <a16:creationId xmlns:a16="http://schemas.microsoft.com/office/drawing/2014/main" id="{AEC428B8-C005-FE8C-6F67-82119F810B99}"/>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4E612D05-E190-6D04-9A1D-BF5A855DF2CF}"/>
              </a:ext>
            </a:extLst>
          </p:cNvPr>
          <p:cNvSpPr>
            <a:spLocks noGrp="1"/>
          </p:cNvSpPr>
          <p:nvPr>
            <p:ph type="sldNum" sz="quarter" idx="11"/>
          </p:nvPr>
        </p:nvSpPr>
        <p:spPr/>
        <p:txBody>
          <a:bodyPr/>
          <a:lstStyle/>
          <a:p>
            <a:pPr>
              <a:defRPr/>
            </a:pPr>
            <a:fld id="{AFF97AEA-DAC4-4BF9-BD5F-5DF3E0BDDC5A}" type="slidenum">
              <a:rPr lang="en-US" smtClean="0"/>
              <a:pPr>
                <a:defRPr/>
              </a:pPr>
              <a:t>45</a:t>
            </a:fld>
            <a:endParaRPr lang="en-US"/>
          </a:p>
        </p:txBody>
      </p:sp>
    </p:spTree>
    <p:extLst>
      <p:ext uri="{BB962C8B-B14F-4D97-AF65-F5344CB8AC3E}">
        <p14:creationId xmlns:p14="http://schemas.microsoft.com/office/powerpoint/2010/main" val="1954817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AFB7-E4FA-0588-1ADF-60A72A7E5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E72C3-8591-1C37-97BE-6E96C8556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5E7A5E-7A97-1D52-A9A6-DCF662D899AF}"/>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8E14C3CC-CE7D-8170-73B7-383ED32425A1}"/>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0F3884CB-C9F4-51F7-C0DB-2B76DB2044BB}"/>
              </a:ext>
            </a:extLst>
          </p:cNvPr>
          <p:cNvSpPr>
            <a:spLocks noGrp="1"/>
          </p:cNvSpPr>
          <p:nvPr>
            <p:ph type="sldNum" sz="quarter" idx="11"/>
          </p:nvPr>
        </p:nvSpPr>
        <p:spPr/>
        <p:txBody>
          <a:bodyPr/>
          <a:lstStyle/>
          <a:p>
            <a:pPr>
              <a:defRPr/>
            </a:pPr>
            <a:fld id="{AFF97AEA-DAC4-4BF9-BD5F-5DF3E0BDDC5A}" type="slidenum">
              <a:rPr lang="en-US" smtClean="0"/>
              <a:pPr>
                <a:defRPr/>
              </a:pPr>
              <a:t>46</a:t>
            </a:fld>
            <a:endParaRPr lang="en-US"/>
          </a:p>
        </p:txBody>
      </p:sp>
    </p:spTree>
    <p:extLst>
      <p:ext uri="{BB962C8B-B14F-4D97-AF65-F5344CB8AC3E}">
        <p14:creationId xmlns:p14="http://schemas.microsoft.com/office/powerpoint/2010/main" val="1565729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BA04-30B1-4122-D1B1-0537669FC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A9149-812E-C086-E5CB-1CF0AB02E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5BAFC-8DCB-B116-AAE7-4E024B51A48C}"/>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6779BFC-E5A7-E2EA-BF05-CFCB1C8CF844}"/>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2B99152D-2574-4660-5934-0008F75D5549}"/>
              </a:ext>
            </a:extLst>
          </p:cNvPr>
          <p:cNvSpPr>
            <a:spLocks noGrp="1"/>
          </p:cNvSpPr>
          <p:nvPr>
            <p:ph type="sldNum" sz="quarter" idx="11"/>
          </p:nvPr>
        </p:nvSpPr>
        <p:spPr/>
        <p:txBody>
          <a:bodyPr/>
          <a:lstStyle/>
          <a:p>
            <a:pPr>
              <a:defRPr/>
            </a:pPr>
            <a:fld id="{AFF97AEA-DAC4-4BF9-BD5F-5DF3E0BDDC5A}" type="slidenum">
              <a:rPr lang="en-US" smtClean="0"/>
              <a:pPr>
                <a:defRPr/>
              </a:pPr>
              <a:t>47</a:t>
            </a:fld>
            <a:endParaRPr lang="en-US"/>
          </a:p>
        </p:txBody>
      </p:sp>
    </p:spTree>
    <p:extLst>
      <p:ext uri="{BB962C8B-B14F-4D97-AF65-F5344CB8AC3E}">
        <p14:creationId xmlns:p14="http://schemas.microsoft.com/office/powerpoint/2010/main" val="406329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57E9-73CF-1269-AC19-B18299E16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0724D-6254-661F-8480-1ADF7682F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157BA-B8AA-435B-5FF1-AD869B0113AE}"/>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9F9630F-422A-D02A-4CFC-7A52C6EA8CAD}"/>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B91734E9-725A-6681-1949-1615C58AFED8}"/>
              </a:ext>
            </a:extLst>
          </p:cNvPr>
          <p:cNvSpPr>
            <a:spLocks noGrp="1"/>
          </p:cNvSpPr>
          <p:nvPr>
            <p:ph type="sldNum" sz="quarter" idx="11"/>
          </p:nvPr>
        </p:nvSpPr>
        <p:spPr/>
        <p:txBody>
          <a:bodyPr/>
          <a:lstStyle/>
          <a:p>
            <a:pPr>
              <a:defRPr/>
            </a:pPr>
            <a:fld id="{AFF97AEA-DAC4-4BF9-BD5F-5DF3E0BDDC5A}" type="slidenum">
              <a:rPr lang="en-US" smtClean="0"/>
              <a:pPr>
                <a:defRPr/>
              </a:pPr>
              <a:t>48</a:t>
            </a:fld>
            <a:endParaRPr lang="en-US"/>
          </a:p>
        </p:txBody>
      </p:sp>
    </p:spTree>
    <p:extLst>
      <p:ext uri="{BB962C8B-B14F-4D97-AF65-F5344CB8AC3E}">
        <p14:creationId xmlns:p14="http://schemas.microsoft.com/office/powerpoint/2010/main" val="681618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5D8C-28C3-83FE-FADC-B31F61DB0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0F527-EF39-EB64-285F-1DF5A85C3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CCADF-C9A5-2A43-A7D2-B4874713D408}"/>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3302D4D5-B5C7-B791-D517-C414A101E03B}"/>
              </a:ext>
            </a:extLst>
          </p:cNvPr>
          <p:cNvSpPr>
            <a:spLocks noGrp="1"/>
          </p:cNvSpPr>
          <p:nvPr>
            <p:ph type="ftr" sz="quarter" idx="10"/>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37225830-593F-4D28-3F65-C150B9DC985D}"/>
              </a:ext>
            </a:extLst>
          </p:cNvPr>
          <p:cNvSpPr>
            <a:spLocks noGrp="1"/>
          </p:cNvSpPr>
          <p:nvPr>
            <p:ph type="sldNum" sz="quarter" idx="11"/>
          </p:nvPr>
        </p:nvSpPr>
        <p:spPr/>
        <p:txBody>
          <a:bodyPr/>
          <a:lstStyle/>
          <a:p>
            <a:pPr>
              <a:defRPr/>
            </a:pPr>
            <a:fld id="{AFF97AEA-DAC4-4BF9-BD5F-5DF3E0BDDC5A}" type="slidenum">
              <a:rPr lang="en-US" smtClean="0"/>
              <a:pPr>
                <a:defRPr/>
              </a:pPr>
              <a:t>49</a:t>
            </a:fld>
            <a:endParaRPr lang="en-US"/>
          </a:p>
        </p:txBody>
      </p:sp>
    </p:spTree>
    <p:extLst>
      <p:ext uri="{BB962C8B-B14F-4D97-AF65-F5344CB8AC3E}">
        <p14:creationId xmlns:p14="http://schemas.microsoft.com/office/powerpoint/2010/main" val="2877313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7</a:t>
            </a:fld>
            <a:endParaRPr lang="en-US"/>
          </a:p>
        </p:txBody>
      </p:sp>
    </p:spTree>
    <p:extLst>
      <p:ext uri="{BB962C8B-B14F-4D97-AF65-F5344CB8AC3E}">
        <p14:creationId xmlns:p14="http://schemas.microsoft.com/office/powerpoint/2010/main" val="127138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50</a:t>
            </a:fld>
            <a:endParaRPr lang="en-US"/>
          </a:p>
        </p:txBody>
      </p:sp>
    </p:spTree>
    <p:extLst>
      <p:ext uri="{BB962C8B-B14F-4D97-AF65-F5344CB8AC3E}">
        <p14:creationId xmlns:p14="http://schemas.microsoft.com/office/powerpoint/2010/main" val="3686381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172B8-A8CD-2779-5965-0C8337BB2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2DCA8-051A-8A6D-66B6-35090BAB2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890E-0C50-FD7C-6C4E-C80FE434360A}"/>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C36EE11-E80D-69E4-B12F-5FA7275DDD46}"/>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6BB11FB2-14F3-5F58-75AD-C6C7C7109D1C}"/>
              </a:ext>
            </a:extLst>
          </p:cNvPr>
          <p:cNvSpPr>
            <a:spLocks noGrp="1"/>
          </p:cNvSpPr>
          <p:nvPr>
            <p:ph type="sldNum" sz="quarter" idx="5"/>
          </p:nvPr>
        </p:nvSpPr>
        <p:spPr/>
        <p:txBody>
          <a:bodyPr/>
          <a:lstStyle/>
          <a:p>
            <a:pPr>
              <a:defRPr/>
            </a:pPr>
            <a:fld id="{AFF97AEA-DAC4-4BF9-BD5F-5DF3E0BDDC5A}" type="slidenum">
              <a:rPr lang="en-US" smtClean="0"/>
              <a:pPr>
                <a:defRPr/>
              </a:pPr>
              <a:t>55</a:t>
            </a:fld>
            <a:endParaRPr lang="en-US"/>
          </a:p>
        </p:txBody>
      </p:sp>
    </p:spTree>
    <p:extLst>
      <p:ext uri="{BB962C8B-B14F-4D97-AF65-F5344CB8AC3E}">
        <p14:creationId xmlns:p14="http://schemas.microsoft.com/office/powerpoint/2010/main" val="685003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DF5C-883A-7AB2-3BE5-A29B843BD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658D-B1B7-CE9E-43ED-4291BC7E5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BDFBA-587B-EF0B-245A-C6C80D4F5C1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1B47A5A4-DC7F-AFB1-698B-AB98C84C2833}"/>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B2E768D1-1F41-BCFB-FEA9-CB752859774E}"/>
              </a:ext>
            </a:extLst>
          </p:cNvPr>
          <p:cNvSpPr>
            <a:spLocks noGrp="1"/>
          </p:cNvSpPr>
          <p:nvPr>
            <p:ph type="sldNum" sz="quarter" idx="5"/>
          </p:nvPr>
        </p:nvSpPr>
        <p:spPr/>
        <p:txBody>
          <a:bodyPr/>
          <a:lstStyle/>
          <a:p>
            <a:pPr>
              <a:defRPr/>
            </a:pPr>
            <a:fld id="{AFF97AEA-DAC4-4BF9-BD5F-5DF3E0BDDC5A}" type="slidenum">
              <a:rPr lang="en-US" smtClean="0"/>
              <a:pPr>
                <a:defRPr/>
              </a:pPr>
              <a:t>56</a:t>
            </a:fld>
            <a:endParaRPr lang="en-US"/>
          </a:p>
        </p:txBody>
      </p:sp>
    </p:spTree>
    <p:extLst>
      <p:ext uri="{BB962C8B-B14F-4D97-AF65-F5344CB8AC3E}">
        <p14:creationId xmlns:p14="http://schemas.microsoft.com/office/powerpoint/2010/main" val="2814440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227B1-8F64-E87A-CDA0-4F60403D5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4AEBC-358F-2B9E-9A29-EC7A5CB98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BD665-01DC-977F-F26D-099B9F322F60}"/>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44288657-2386-CB0A-A9DD-B13E12B23986}"/>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4403CBAA-D98D-0EDE-52E5-46985DFA90A4}"/>
              </a:ext>
            </a:extLst>
          </p:cNvPr>
          <p:cNvSpPr>
            <a:spLocks noGrp="1"/>
          </p:cNvSpPr>
          <p:nvPr>
            <p:ph type="sldNum" sz="quarter" idx="5"/>
          </p:nvPr>
        </p:nvSpPr>
        <p:spPr/>
        <p:txBody>
          <a:bodyPr/>
          <a:lstStyle/>
          <a:p>
            <a:pPr>
              <a:defRPr/>
            </a:pPr>
            <a:fld id="{AFF97AEA-DAC4-4BF9-BD5F-5DF3E0BDDC5A}" type="slidenum">
              <a:rPr lang="en-US" smtClean="0"/>
              <a:pPr>
                <a:defRPr/>
              </a:pPr>
              <a:t>57</a:t>
            </a:fld>
            <a:endParaRPr lang="en-US"/>
          </a:p>
        </p:txBody>
      </p:sp>
    </p:spTree>
    <p:extLst>
      <p:ext uri="{BB962C8B-B14F-4D97-AF65-F5344CB8AC3E}">
        <p14:creationId xmlns:p14="http://schemas.microsoft.com/office/powerpoint/2010/main" val="453907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9B4FD-0AF2-6C03-1C39-5FF2C486B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52F63-28C4-42E7-8821-384A23D35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4CE42-5939-75E7-CCBD-BB5A19777D67}"/>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0C7274B7-378F-6467-DA2A-A8C570673DD5}"/>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5ABC4491-C6BE-855B-4C50-0CC9E4394F89}"/>
              </a:ext>
            </a:extLst>
          </p:cNvPr>
          <p:cNvSpPr>
            <a:spLocks noGrp="1"/>
          </p:cNvSpPr>
          <p:nvPr>
            <p:ph type="sldNum" sz="quarter" idx="5"/>
          </p:nvPr>
        </p:nvSpPr>
        <p:spPr/>
        <p:txBody>
          <a:bodyPr/>
          <a:lstStyle/>
          <a:p>
            <a:pPr>
              <a:defRPr/>
            </a:pPr>
            <a:fld id="{AFF97AEA-DAC4-4BF9-BD5F-5DF3E0BDDC5A}" type="slidenum">
              <a:rPr lang="en-US" smtClean="0"/>
              <a:pPr>
                <a:defRPr/>
              </a:pPr>
              <a:t>58</a:t>
            </a:fld>
            <a:endParaRPr lang="en-US"/>
          </a:p>
        </p:txBody>
      </p:sp>
    </p:spTree>
    <p:extLst>
      <p:ext uri="{BB962C8B-B14F-4D97-AF65-F5344CB8AC3E}">
        <p14:creationId xmlns:p14="http://schemas.microsoft.com/office/powerpoint/2010/main" val="1448578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DCA93-001E-0588-B3B7-86B0011EE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ED41D-5A32-9B09-C5BF-81E005284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FF49D-AF85-8CA9-0476-E33CDBA15B0D}"/>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6BF9D8B-1DF7-AFEA-3364-309B0220BB22}"/>
              </a:ext>
            </a:extLst>
          </p:cNvPr>
          <p:cNvSpPr>
            <a:spLocks noGrp="1"/>
          </p:cNvSpPr>
          <p:nvPr>
            <p:ph type="ftr" sz="quarter" idx="4"/>
          </p:nvPr>
        </p:nvSpPr>
        <p:spPr/>
        <p:txBody>
          <a:bodyPr/>
          <a:lstStyle/>
          <a:p>
            <a:pPr>
              <a:defRPr/>
            </a:pPr>
            <a:r>
              <a:rPr lang="en-US"/>
              <a:t>19j223 - Northfield BF 0241(58)</a:t>
            </a:r>
          </a:p>
        </p:txBody>
      </p:sp>
      <p:sp>
        <p:nvSpPr>
          <p:cNvPr id="5" name="Slide Number Placeholder 4">
            <a:extLst>
              <a:ext uri="{FF2B5EF4-FFF2-40B4-BE49-F238E27FC236}">
                <a16:creationId xmlns:a16="http://schemas.microsoft.com/office/drawing/2014/main" id="{BAFEB64C-D9A6-11C7-DAE5-C5F6022D9C8D}"/>
              </a:ext>
            </a:extLst>
          </p:cNvPr>
          <p:cNvSpPr>
            <a:spLocks noGrp="1"/>
          </p:cNvSpPr>
          <p:nvPr>
            <p:ph type="sldNum" sz="quarter" idx="5"/>
          </p:nvPr>
        </p:nvSpPr>
        <p:spPr/>
        <p:txBody>
          <a:bodyPr/>
          <a:lstStyle/>
          <a:p>
            <a:pPr>
              <a:defRPr/>
            </a:pPr>
            <a:fld id="{AFF97AEA-DAC4-4BF9-BD5F-5DF3E0BDDC5A}" type="slidenum">
              <a:rPr lang="en-US" smtClean="0"/>
              <a:pPr>
                <a:defRPr/>
              </a:pPr>
              <a:t>59</a:t>
            </a:fld>
            <a:endParaRPr lang="en-US"/>
          </a:p>
        </p:txBody>
      </p:sp>
    </p:spTree>
    <p:extLst>
      <p:ext uri="{BB962C8B-B14F-4D97-AF65-F5344CB8AC3E}">
        <p14:creationId xmlns:p14="http://schemas.microsoft.com/office/powerpoint/2010/main" val="2450276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60</a:t>
            </a:fld>
            <a:endParaRPr lang="en-US"/>
          </a:p>
        </p:txBody>
      </p:sp>
      <p:sp>
        <p:nvSpPr>
          <p:cNvPr id="5" name="Footer Placeholder 4"/>
          <p:cNvSpPr>
            <a:spLocks noGrp="1"/>
          </p:cNvSpPr>
          <p:nvPr>
            <p:ph type="ftr" sz="quarter" idx="11"/>
          </p:nvPr>
        </p:nvSpPr>
        <p:spPr/>
        <p:txBody>
          <a:bodyPr/>
          <a:lstStyle/>
          <a:p>
            <a:pPr>
              <a:defRPr/>
            </a:pPr>
            <a:r>
              <a:rPr lang="en-US"/>
              <a:t>19j223 - Northfield BF 0241(58)</a:t>
            </a:r>
          </a:p>
        </p:txBody>
      </p:sp>
    </p:spTree>
    <p:extLst>
      <p:ext uri="{BB962C8B-B14F-4D97-AF65-F5344CB8AC3E}">
        <p14:creationId xmlns:p14="http://schemas.microsoft.com/office/powerpoint/2010/main" val="380436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8</a:t>
            </a:fld>
            <a:endParaRPr lang="en-US"/>
          </a:p>
        </p:txBody>
      </p:sp>
    </p:spTree>
    <p:extLst>
      <p:ext uri="{BB962C8B-B14F-4D97-AF65-F5344CB8AC3E}">
        <p14:creationId xmlns:p14="http://schemas.microsoft.com/office/powerpoint/2010/main" val="319247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9</a:t>
            </a:fld>
            <a:endParaRPr lang="en-US"/>
          </a:p>
        </p:txBody>
      </p:sp>
    </p:spTree>
    <p:extLst>
      <p:ext uri="{BB962C8B-B14F-4D97-AF65-F5344CB8AC3E}">
        <p14:creationId xmlns:p14="http://schemas.microsoft.com/office/powerpoint/2010/main" val="124529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10</a:t>
            </a:fld>
            <a:endParaRPr lang="en-US"/>
          </a:p>
        </p:txBody>
      </p:sp>
    </p:spTree>
    <p:extLst>
      <p:ext uri="{BB962C8B-B14F-4D97-AF65-F5344CB8AC3E}">
        <p14:creationId xmlns:p14="http://schemas.microsoft.com/office/powerpoint/2010/main" val="747785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19j223 - Northfield BF 0241(58)</a:t>
            </a:r>
          </a:p>
        </p:txBody>
      </p:sp>
      <p:sp>
        <p:nvSpPr>
          <p:cNvPr id="5" name="Slide Number Placeholder 4"/>
          <p:cNvSpPr>
            <a:spLocks noGrp="1"/>
          </p:cNvSpPr>
          <p:nvPr>
            <p:ph type="sldNum" sz="quarter" idx="5"/>
          </p:nvPr>
        </p:nvSpPr>
        <p:spPr/>
        <p:txBody>
          <a:bodyPr/>
          <a:lstStyle/>
          <a:p>
            <a:pPr>
              <a:defRPr/>
            </a:pPr>
            <a:fld id="{AFF97AEA-DAC4-4BF9-BD5F-5DF3E0BDDC5A}" type="slidenum">
              <a:rPr lang="en-US" smtClean="0"/>
              <a:pPr>
                <a:defRPr/>
              </a:pPr>
              <a:t>11</a:t>
            </a:fld>
            <a:endParaRPr lang="en-US"/>
          </a:p>
        </p:txBody>
      </p:sp>
    </p:spTree>
    <p:extLst>
      <p:ext uri="{BB962C8B-B14F-4D97-AF65-F5344CB8AC3E}">
        <p14:creationId xmlns:p14="http://schemas.microsoft.com/office/powerpoint/2010/main" val="313248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19j223 - Northfield BF 0241(58)</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12</a:t>
            </a:fld>
            <a:endParaRPr lang="en-US"/>
          </a:p>
        </p:txBody>
      </p:sp>
    </p:spTree>
    <p:extLst>
      <p:ext uri="{BB962C8B-B14F-4D97-AF65-F5344CB8AC3E}">
        <p14:creationId xmlns:p14="http://schemas.microsoft.com/office/powerpoint/2010/main" val="3898035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dirty="0"/>
              <a:t>Click to edit Master title style</a:t>
            </a:r>
          </a:p>
        </p:txBody>
      </p:sp>
      <p:sp>
        <p:nvSpPr>
          <p:cNvPr id="4" name="Content Placeholder 3"/>
          <p:cNvSpPr>
            <a:spLocks noGrp="1"/>
          </p:cNvSpPr>
          <p:nvPr>
            <p:ph sz="quarter" idx="10"/>
          </p:nvPr>
        </p:nvSpPr>
        <p:spPr>
          <a:xfrm>
            <a:off x="457200" y="1538509"/>
            <a:ext cx="7780712" cy="4035875"/>
          </a:xfrm>
        </p:spPr>
        <p:txBody>
          <a:bodyPr/>
          <a:lstStyle/>
          <a:p>
            <a:pPr lvl="0"/>
            <a:r>
              <a:rPr lang="en-US" dirty="0"/>
              <a:t>Click to edit Master text styles</a:t>
            </a:r>
          </a:p>
          <a:p>
            <a:pPr lvl="1"/>
            <a:r>
              <a:rPr lang="en-US" dirty="0"/>
              <a:t>Second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364" y="5907377"/>
            <a:ext cx="1101621" cy="576072"/>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88776" y="5907377"/>
            <a:ext cx="1349136" cy="5760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6858000"/>
          </a:xfrm>
        </p:spPr>
        <p:txBody>
          <a:bodyPr/>
          <a:lstStyle/>
          <a:p>
            <a:endParaRPr lang="en-US"/>
          </a:p>
        </p:txBody>
      </p:sp>
      <p:sp>
        <p:nvSpPr>
          <p:cNvPr id="6" name="Picture Placeholder 5"/>
          <p:cNvSpPr>
            <a:spLocks noGrp="1"/>
          </p:cNvSpPr>
          <p:nvPr>
            <p:ph type="pic" sz="quarter" idx="11"/>
          </p:nvPr>
        </p:nvSpPr>
        <p:spPr>
          <a:xfrm>
            <a:off x="4678326" y="0"/>
            <a:ext cx="4465674" cy="3423684"/>
          </a:xfrm>
        </p:spPr>
        <p:txBody>
          <a:bodyPr/>
          <a:lstStyle/>
          <a:p>
            <a:endParaRPr lang="en-US"/>
          </a:p>
        </p:txBody>
      </p:sp>
      <p:sp>
        <p:nvSpPr>
          <p:cNvPr id="10" name="Picture Placeholder 5"/>
          <p:cNvSpPr>
            <a:spLocks noGrp="1"/>
          </p:cNvSpPr>
          <p:nvPr>
            <p:ph type="pic" sz="quarter" idx="15"/>
          </p:nvPr>
        </p:nvSpPr>
        <p:spPr>
          <a:xfrm>
            <a:off x="4688963" y="3561907"/>
            <a:ext cx="4455037" cy="3296093"/>
          </a:xfrm>
        </p:spPr>
        <p:txBody>
          <a:bodyPr/>
          <a:lstStyle/>
          <a:p>
            <a:endParaRPr lang="en-US"/>
          </a:p>
        </p:txBody>
      </p:sp>
    </p:spTree>
    <p:extLst>
      <p:ext uri="{BB962C8B-B14F-4D97-AF65-F5344CB8AC3E}">
        <p14:creationId xmlns:p14="http://schemas.microsoft.com/office/powerpoint/2010/main" val="3102381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4338638"/>
          </a:xfrm>
        </p:spPr>
        <p:txBody>
          <a:bodyPr/>
          <a:lstStyle/>
          <a:p>
            <a:endParaRPr lang="en-US"/>
          </a:p>
        </p:txBody>
      </p:sp>
      <p:sp>
        <p:nvSpPr>
          <p:cNvPr id="6" name="Picture Placeholder 5"/>
          <p:cNvSpPr>
            <a:spLocks noGrp="1"/>
          </p:cNvSpPr>
          <p:nvPr>
            <p:ph type="pic" sz="quarter" idx="11"/>
          </p:nvPr>
        </p:nvSpPr>
        <p:spPr>
          <a:xfrm>
            <a:off x="4678326" y="0"/>
            <a:ext cx="4465674" cy="2519363"/>
          </a:xfrm>
        </p:spPr>
        <p:txBody>
          <a:bodyPr/>
          <a:lstStyle/>
          <a:p>
            <a:endParaRPr lang="en-US"/>
          </a:p>
        </p:txBody>
      </p:sp>
      <p:sp>
        <p:nvSpPr>
          <p:cNvPr id="7" name="Picture Placeholder 5"/>
          <p:cNvSpPr>
            <a:spLocks noGrp="1"/>
          </p:cNvSpPr>
          <p:nvPr>
            <p:ph type="pic" sz="quarter" idx="12"/>
          </p:nvPr>
        </p:nvSpPr>
        <p:spPr>
          <a:xfrm>
            <a:off x="4678326" y="2636874"/>
            <a:ext cx="2339162" cy="1701210"/>
          </a:xfrm>
        </p:spPr>
        <p:txBody>
          <a:bodyPr/>
          <a:lstStyle/>
          <a:p>
            <a:endParaRPr lang="en-US"/>
          </a:p>
        </p:txBody>
      </p:sp>
      <p:sp>
        <p:nvSpPr>
          <p:cNvPr id="8" name="Picture Placeholder 5"/>
          <p:cNvSpPr>
            <a:spLocks noGrp="1"/>
          </p:cNvSpPr>
          <p:nvPr>
            <p:ph type="pic" sz="quarter" idx="13"/>
          </p:nvPr>
        </p:nvSpPr>
        <p:spPr>
          <a:xfrm>
            <a:off x="7123814" y="2640413"/>
            <a:ext cx="2020186" cy="1708304"/>
          </a:xfrm>
        </p:spPr>
        <p:txBody>
          <a:bodyPr/>
          <a:lstStyle/>
          <a:p>
            <a:endParaRPr lang="en-US"/>
          </a:p>
        </p:txBody>
      </p:sp>
      <p:sp>
        <p:nvSpPr>
          <p:cNvPr id="9" name="Picture Placeholder 5"/>
          <p:cNvSpPr>
            <a:spLocks noGrp="1"/>
          </p:cNvSpPr>
          <p:nvPr>
            <p:ph type="pic" sz="quarter" idx="14"/>
          </p:nvPr>
        </p:nvSpPr>
        <p:spPr>
          <a:xfrm>
            <a:off x="-1" y="4469221"/>
            <a:ext cx="4561367" cy="2388780"/>
          </a:xfrm>
        </p:spPr>
        <p:txBody>
          <a:bodyPr/>
          <a:lstStyle/>
          <a:p>
            <a:endParaRPr lang="en-US"/>
          </a:p>
        </p:txBody>
      </p:sp>
      <p:sp>
        <p:nvSpPr>
          <p:cNvPr id="10" name="Picture Placeholder 5"/>
          <p:cNvSpPr>
            <a:spLocks noGrp="1"/>
          </p:cNvSpPr>
          <p:nvPr>
            <p:ph type="pic" sz="quarter" idx="15"/>
          </p:nvPr>
        </p:nvSpPr>
        <p:spPr>
          <a:xfrm>
            <a:off x="4688963" y="4469220"/>
            <a:ext cx="4455037" cy="2388780"/>
          </a:xfrm>
        </p:spPr>
        <p:txBody>
          <a:bodyPr/>
          <a:lstStyle/>
          <a:p>
            <a:endParaRPr lang="en-US"/>
          </a:p>
        </p:txBody>
      </p:sp>
    </p:spTree>
    <p:extLst>
      <p:ext uri="{BB962C8B-B14F-4D97-AF65-F5344CB8AC3E}">
        <p14:creationId xmlns:p14="http://schemas.microsoft.com/office/powerpoint/2010/main" val="2397329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31205B-A1C6-4EBE-9E82-630237E22FF4}" type="datetimeFigureOut">
              <a:rPr lang="en-US" smtClean="0"/>
              <a:pPr/>
              <a:t>8/13/2025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31B89E-DD29-4909-BAD9-03EC8421F42E}" type="slidenum">
              <a:rPr lang="en-US" smtClean="0"/>
              <a:pPr/>
              <a:t>‹#›</a:t>
            </a:fld>
            <a:endParaRPr lang="en-US"/>
          </a:p>
        </p:txBody>
      </p:sp>
    </p:spTree>
    <p:extLst>
      <p:ext uri="{BB962C8B-B14F-4D97-AF65-F5344CB8AC3E}">
        <p14:creationId xmlns:p14="http://schemas.microsoft.com/office/powerpoint/2010/main" val="2364573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621CBFF-9061-419E-BC33-86B5A38349A4}" type="slidenum">
              <a:rPr kumimoji="0" lang="en-US" sz="1800" b="0" i="0" u="none" strike="noStrike" kern="1200" cap="none" spc="0" normalizeH="0" baseline="0" noProof="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2640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s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303" y="1600154"/>
            <a:ext cx="4104069" cy="4035875"/>
          </a:xfrm>
        </p:spPr>
        <p:txBody>
          <a:bodyPr/>
          <a:lstStyle/>
          <a:p>
            <a:pPr lvl="0"/>
            <a:r>
              <a:rPr lang="en-US" dirty="0"/>
              <a:t>Click to edit Master text styles</a:t>
            </a:r>
          </a:p>
          <a:p>
            <a:pPr lvl="1"/>
            <a:r>
              <a:rPr lang="en-US" dirty="0"/>
              <a:t>Second level</a:t>
            </a:r>
          </a:p>
        </p:txBody>
      </p:sp>
      <p:sp>
        <p:nvSpPr>
          <p:cNvPr id="6" name="Picture Placeholder 5"/>
          <p:cNvSpPr>
            <a:spLocks noGrp="1"/>
          </p:cNvSpPr>
          <p:nvPr>
            <p:ph type="pic" sz="quarter" idx="11"/>
          </p:nvPr>
        </p:nvSpPr>
        <p:spPr>
          <a:xfrm>
            <a:off x="4773618" y="1604963"/>
            <a:ext cx="4370387" cy="4572000"/>
          </a:xfrm>
          <a:solidFill>
            <a:schemeClr val="bg1">
              <a:lumMod val="85000"/>
            </a:schemeClr>
          </a:solidFill>
        </p:spPr>
        <p:txBody>
          <a:bodyPr/>
          <a:lstStyle/>
          <a:p>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4765" y="6044219"/>
            <a:ext cx="986589" cy="515918"/>
          </a:xfrm>
          <a:prstGeom prst="rect">
            <a:avLst/>
          </a:prstGeom>
        </p:spPr>
      </p:pic>
      <p:pic>
        <p:nvPicPr>
          <p:cNvPr id="8" name="Picture 7"/>
          <p:cNvPicPr>
            <a:picLocks noChangeAspect="1"/>
          </p:cNvPicPr>
          <p:nvPr userDrawn="1"/>
        </p:nvPicPr>
        <p:blipFill>
          <a:blip r:embed="rId4"/>
          <a:stretch>
            <a:fillRect/>
          </a:stretch>
        </p:blipFill>
        <p:spPr>
          <a:xfrm>
            <a:off x="7579487" y="6044219"/>
            <a:ext cx="1316850" cy="6401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1" cy="6858000"/>
          </a:xfrm>
        </p:spPr>
        <p:txBody>
          <a:bodyPr/>
          <a:lstStyle/>
          <a:p>
            <a:endParaRPr lang="en-US"/>
          </a:p>
        </p:txBody>
      </p:sp>
      <p:sp>
        <p:nvSpPr>
          <p:cNvPr id="3" name="Content Placeholder 5"/>
          <p:cNvSpPr txBox="1">
            <a:spLocks/>
          </p:cNvSpPr>
          <p:nvPr userDrawn="1"/>
        </p:nvSpPr>
        <p:spPr bwMode="auto">
          <a:xfrm>
            <a:off x="0" y="4322762"/>
            <a:ext cx="9144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1600204"/>
            <a:ext cx="4572000" cy="4571999"/>
          </a:xfrm>
          <a:solidFill>
            <a:schemeClr val="bg1">
              <a:alpha val="80000"/>
            </a:schemeClr>
          </a:solidFill>
        </p:spPr>
        <p:txBody>
          <a:bodyPr tIns="182880"/>
          <a:lstStyle>
            <a:lvl1pPr marL="457200" indent="-287338">
              <a:buClr>
                <a:srgbClr val="92D050"/>
              </a:buClr>
              <a:defRPr sz="1600">
                <a:solidFill>
                  <a:schemeClr val="bg1">
                    <a:lumMod val="50000"/>
                  </a:schemeClr>
                </a:solidFill>
              </a:defRPr>
            </a:lvl1pPr>
            <a:lvl2pPr marL="742950" indent="-285750">
              <a:buClr>
                <a:srgbClr val="92D050"/>
              </a:buClr>
              <a:defRPr sz="1400">
                <a:solidFill>
                  <a:schemeClr val="bg1">
                    <a:lumMod val="50000"/>
                  </a:schemeClr>
                </a:solidFill>
              </a:defRPr>
            </a:lvl2pPr>
          </a:lstStyle>
          <a:p>
            <a:pPr lvl="0"/>
            <a:r>
              <a:rPr lang="en-US" dirty="0"/>
              <a:t>Click to edit Master text styles</a:t>
            </a:r>
          </a:p>
          <a:p>
            <a:pPr lvl="1"/>
            <a:r>
              <a:rPr lang="en-US" dirty="0"/>
              <a:t>Second level</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endParaRPr lang="en-US"/>
          </a:p>
        </p:txBody>
      </p:sp>
      <p:sp>
        <p:nvSpPr>
          <p:cNvPr id="2" name="Title 1"/>
          <p:cNvSpPr>
            <a:spLocks noGrp="1"/>
          </p:cNvSpPr>
          <p:nvPr>
            <p:ph type="title"/>
          </p:nvPr>
        </p:nvSpPr>
        <p:spPr>
          <a:xfrm>
            <a:off x="381000" y="5943600"/>
            <a:ext cx="7162800" cy="566738"/>
          </a:xfrm>
        </p:spPr>
        <p:txBody>
          <a:bodyPr anchor="b">
            <a:noAutofit/>
          </a:bodyPr>
          <a:lstStyle>
            <a:lvl1pPr marL="0" indent="0" algn="l">
              <a:defRPr sz="3000" b="1"/>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 photo background 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1600203"/>
            <a:ext cx="4572000" cy="4571999"/>
          </a:xfrm>
          <a:solidFill>
            <a:schemeClr val="bg1">
              <a:alpha val="80000"/>
            </a:schemeClr>
          </a:solidFill>
        </p:spPr>
        <p:txBody>
          <a:bodyPr tIns="182880"/>
          <a:lstStyle>
            <a:lvl1pPr marL="457200" indent="-287338">
              <a:buClr>
                <a:srgbClr val="92D050"/>
              </a:buClr>
              <a:defRPr sz="1600" baseline="0">
                <a:solidFill>
                  <a:schemeClr val="bg1">
                    <a:lumMod val="50000"/>
                  </a:schemeClr>
                </a:solidFill>
              </a:defRPr>
            </a:lvl1pPr>
            <a:lvl2pPr marL="742950" indent="-285750">
              <a:buClr>
                <a:srgbClr val="92D050"/>
              </a:buClr>
              <a:defRPr sz="1400">
                <a:solidFill>
                  <a:schemeClr val="bg1">
                    <a:lumMod val="50000"/>
                  </a:schemeClr>
                </a:solidFill>
              </a:defRPr>
            </a:lvl2pPr>
          </a:lstStyle>
          <a:p>
            <a:pPr lvl="0"/>
            <a:r>
              <a:rPr lang="en-US" dirty="0"/>
              <a:t>Click to edit Master text styles</a:t>
            </a:r>
          </a:p>
          <a:p>
            <a:pPr lvl="1"/>
            <a:r>
              <a:rPr lang="en-US" dirty="0"/>
              <a:t>Second level</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5273749"/>
            <a:ext cx="9144000" cy="903770"/>
          </a:xfrm>
          <a:solidFill>
            <a:schemeClr val="bg1">
              <a:alpha val="80000"/>
            </a:schemeClr>
          </a:solidFill>
        </p:spPr>
        <p:txBody>
          <a:bodyPr tIns="0" anchor="ctr"/>
          <a:lstStyle>
            <a:lvl1pPr marL="457200" indent="-287338" algn="ctr">
              <a:buClr>
                <a:schemeClr val="tx1">
                  <a:lumMod val="50000"/>
                  <a:lumOff val="50000"/>
                </a:schemeClr>
              </a:buClr>
              <a:buNone/>
              <a:defRPr sz="2400" b="0" baseline="0">
                <a:solidFill>
                  <a:schemeClr val="tx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77807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199" y="1600201"/>
            <a:ext cx="7780713"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Tree>
  </p:cSld>
  <p:clrMap bg1="lt1" tx1="dk1" bg2="lt2" tx2="dk2" accent1="accent1" accent2="accent2" accent3="accent3" accent4="accent4" accent5="accent5" accent6="accent6" hlink="hlink" folHlink="folHlink"/>
  <p:sldLayoutIdLst>
    <p:sldLayoutId id="2147483686" r:id="rId1"/>
    <p:sldLayoutId id="2147483696" r:id="rId2"/>
    <p:sldLayoutId id="2147483695" r:id="rId3"/>
    <p:sldLayoutId id="2147483687" r:id="rId4"/>
    <p:sldLayoutId id="2147483688"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p:titleStyle>
    <p:body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resources.vtrans.vermont.gov/vtransparency/viewreport.ashx?id=1762&amp;strucnum=200241006012132&amp;type=structures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s://outside.vermont.gov/agency/VTRANS/external/docs/construction/03GeotechEng/Engineering/Approved%20Wall%20System%20List.pdf" TargetMode="Externa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hyperlink" Target="https://dec.vermont.gov/sites/dec/files/wmp/Sites/0706.IRULE_.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4557F-EC74-1D5C-29B2-75D59B624429}"/>
              </a:ext>
            </a:extLst>
          </p:cNvPr>
          <p:cNvPicPr>
            <a:picLocks noChangeAspect="1"/>
          </p:cNvPicPr>
          <p:nvPr/>
        </p:nvPicPr>
        <p:blipFill rotWithShape="1">
          <a:blip r:embed="rId3"/>
          <a:srcRect t="9755"/>
          <a:stretch/>
        </p:blipFill>
        <p:spPr>
          <a:xfrm>
            <a:off x="0" y="10091"/>
            <a:ext cx="9144000" cy="5168087"/>
          </a:xfrm>
          <a:prstGeom prst="rect">
            <a:avLst/>
          </a:prstGeom>
        </p:spPr>
      </p:pic>
      <p:sp>
        <p:nvSpPr>
          <p:cNvPr id="18" name="Content Placeholder 5"/>
          <p:cNvSpPr txBox="1">
            <a:spLocks/>
          </p:cNvSpPr>
          <p:nvPr/>
        </p:nvSpPr>
        <p:spPr bwMode="auto">
          <a:xfrm>
            <a:off x="0" y="4804228"/>
            <a:ext cx="9144000" cy="2082799"/>
          </a:xfrm>
          <a:prstGeom prst="rect">
            <a:avLst/>
          </a:prstGeom>
          <a:solidFill>
            <a:schemeClr val="bg1">
              <a:alpha val="8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2" name="Title 4"/>
          <p:cNvSpPr>
            <a:spLocks noGrp="1"/>
          </p:cNvSpPr>
          <p:nvPr>
            <p:ph type="ctrTitle" idx="4294967295"/>
          </p:nvPr>
        </p:nvSpPr>
        <p:spPr>
          <a:xfrm>
            <a:off x="329747" y="4645939"/>
            <a:ext cx="8083550" cy="1423989"/>
          </a:xfrm>
        </p:spPr>
        <p:txBody>
          <a:bodyPr/>
          <a:lstStyle/>
          <a:p>
            <a:pPr>
              <a:defRPr/>
            </a:pP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dirty="0">
                <a:solidFill>
                  <a:schemeClr val="tx1">
                    <a:lumMod val="65000"/>
                    <a:lumOff val="35000"/>
                  </a:schemeClr>
                </a:solidFill>
                <a:ea typeface="Segoe UI" panose="020B0502040204020203" pitchFamily="34" charset="0"/>
                <a:cs typeface="Segoe UI" panose="020B0502040204020203" pitchFamily="34" charset="0"/>
              </a:rPr>
              <a:t>Northfield Village BF 0241(58)</a:t>
            </a: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dirty="0">
                <a:solidFill>
                  <a:schemeClr val="tx1">
                    <a:lumMod val="65000"/>
                    <a:lumOff val="35000"/>
                  </a:schemeClr>
                </a:solidFill>
                <a:ea typeface="Segoe UI" panose="020B0502040204020203" pitchFamily="34" charset="0"/>
                <a:cs typeface="Segoe UI" panose="020B0502040204020203" pitchFamily="34" charset="0"/>
              </a:rPr>
              <a:t>Project Update – Preliminary Plans </a:t>
            </a: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sz="1800" b="1" dirty="0">
                <a:solidFill>
                  <a:schemeClr val="accent1"/>
                </a:solidFill>
                <a:latin typeface="Segoe UI" panose="020B0502040204020203" pitchFamily="34" charset="0"/>
                <a:ea typeface="Segoe UI" panose="020B0502040204020203" pitchFamily="34" charset="0"/>
                <a:cs typeface="Segoe UI" panose="020B0502040204020203" pitchFamily="34" charset="0"/>
              </a:rPr>
              <a:t>Vermont Route 12 – Bridge #60 over Dog River</a:t>
            </a:r>
            <a:endParaRPr lang="en-US" sz="18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Subtitle 2"/>
          <p:cNvSpPr txBox="1">
            <a:spLocks/>
          </p:cNvSpPr>
          <p:nvPr/>
        </p:nvSpPr>
        <p:spPr bwMode="auto">
          <a:xfrm>
            <a:off x="5230813" y="6551837"/>
            <a:ext cx="3211512" cy="304800"/>
          </a:xfrm>
          <a:prstGeom prst="rect">
            <a:avLst/>
          </a:prstGeom>
          <a:noFill/>
          <a:ln w="9525">
            <a:noFill/>
            <a:miter lim="800000"/>
            <a:headEnd/>
            <a:tailEnd/>
          </a:ln>
        </p:spPr>
        <p:txBody>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Clr>
                <a:schemeClr val="tx1">
                  <a:lumMod val="65000"/>
                  <a:lumOff val="35000"/>
                </a:schemeClr>
              </a:buClr>
              <a:buFont typeface="Wingdings" pitchFamily="2" charset="2"/>
              <a:buNone/>
              <a:defRPr/>
            </a:pPr>
            <a:endParaRPr lang="en-US" sz="900" dirty="0">
              <a:latin typeface="+mn-lt"/>
              <a:cs typeface="+mn-cs"/>
            </a:endParaRPr>
          </a:p>
        </p:txBody>
      </p:sp>
      <p:sp>
        <p:nvSpPr>
          <p:cNvPr id="15" name="Subtitle 5"/>
          <p:cNvSpPr txBox="1">
            <a:spLocks/>
          </p:cNvSpPr>
          <p:nvPr/>
        </p:nvSpPr>
        <p:spPr bwMode="auto">
          <a:xfrm>
            <a:off x="911226" y="6336734"/>
            <a:ext cx="3001962" cy="511175"/>
          </a:xfrm>
          <a:prstGeom prst="rect">
            <a:avLst/>
          </a:prstGeom>
          <a:noFill/>
          <a:ln w="9525">
            <a:noFill/>
            <a:miter lim="800000"/>
            <a:headEnd/>
            <a:tailEnd/>
          </a:ln>
        </p:spPr>
        <p:txBody>
          <a:bodyPr/>
          <a:lstStyle/>
          <a:p>
            <a:pPr eaLnBrk="0" hangingPunct="0">
              <a:spcBef>
                <a:spcPts val="0"/>
              </a:spcBef>
              <a:buClr>
                <a:srgbClr val="595959"/>
              </a:buClr>
              <a:buFont typeface="Wingdings" pitchFamily="2" charset="2"/>
              <a:buNone/>
              <a:defRPr/>
            </a:pPr>
            <a:r>
              <a:rPr lang="en-US" sz="16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August 12, 2025</a:t>
            </a:r>
            <a:endParaRPr lang="en-US" sz="16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a:p>
            <a:pPr eaLnBrk="0" hangingPunct="0">
              <a:spcBef>
                <a:spcPct val="20000"/>
              </a:spcBef>
              <a:buClr>
                <a:srgbClr val="595959"/>
              </a:buClr>
              <a:buFont typeface="Wingdings" pitchFamily="2" charset="2"/>
              <a:buNone/>
              <a:defRPr/>
            </a:pPr>
            <a:endParaRPr lang="en-US" sz="1200" b="1" dirty="0">
              <a:solidFill>
                <a:srgbClr val="FFC000"/>
              </a:solidFill>
              <a:latin typeface="+mn-lt"/>
              <a:cs typeface="+mn-cs"/>
            </a:endParaRPr>
          </a:p>
        </p:txBody>
      </p:sp>
      <p:pic>
        <p:nvPicPr>
          <p:cNvPr id="12" name="Picture 3" descr="vtran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0" y="6209210"/>
            <a:ext cx="2391682" cy="5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bwMode="auto">
          <a:xfrm>
            <a:off x="480060" y="4777739"/>
            <a:ext cx="2564242" cy="1412119"/>
          </a:xfrm>
          <a:prstGeom prst="rect">
            <a:avLst/>
          </a:prstGeom>
        </p:spPr>
        <p:txBody>
          <a:bodyPr vert="horz" lIns="91440" tIns="45720" rIns="91440" bIns="45720" numCol="1" rtlCol="0" anchor="ctr" anchorCtr="0" compatLnSpc="1">
            <a:prstTxWarp prst="textNoShape">
              <a:avLst/>
            </a:prstTxWarp>
            <a:normAutofit/>
          </a:bodyPr>
          <a:lstStyle>
            <a:lvl1pPr marL="457200" indent="-287338" algn="l" rtl="0" eaLnBrk="0" fontAlgn="base" hangingPunct="0">
              <a:spcBef>
                <a:spcPct val="20000"/>
              </a:spcBef>
              <a:spcAft>
                <a:spcPct val="0"/>
              </a:spcAft>
              <a:buClr>
                <a:srgbClr val="92D050"/>
              </a:buClr>
              <a:buFont typeface="Wingdings" pitchFamily="2" charset="2"/>
              <a:buChar char="§"/>
              <a:defRPr sz="1600" kern="1200" baseline="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Clr>
                <a:srgbClr val="92D050"/>
              </a:buClr>
              <a:buFont typeface="Arial" charset="0"/>
              <a:buChar char="–"/>
              <a:defRPr sz="1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2" indent="0" eaLnBrk="1" hangingPunct="1">
              <a:lnSpc>
                <a:spcPct val="90000"/>
              </a:lnSpc>
              <a:spcBef>
                <a:spcPct val="0"/>
              </a:spcBef>
              <a:spcAft>
                <a:spcPts val="600"/>
              </a:spcAft>
              <a:buNone/>
            </a:pPr>
            <a:r>
              <a:rPr lang="en-US" sz="3200" dirty="0">
                <a:solidFill>
                  <a:schemeClr val="accent1"/>
                </a:solidFill>
                <a:latin typeface="+mj-lt"/>
                <a:ea typeface="+mj-ea"/>
                <a:cs typeface="+mj-cs"/>
              </a:rPr>
              <a:t>Looking South over Bridge 60</a:t>
            </a:r>
          </a:p>
        </p:txBody>
      </p:sp>
      <p:pic>
        <p:nvPicPr>
          <p:cNvPr id="2" name="Picture 1">
            <a:extLst>
              <a:ext uri="{FF2B5EF4-FFF2-40B4-BE49-F238E27FC236}">
                <a16:creationId xmlns:a16="http://schemas.microsoft.com/office/drawing/2014/main" id="{6BD5C4B2-460C-2BE8-A558-F265FBF11874}"/>
              </a:ext>
            </a:extLst>
          </p:cNvPr>
          <p:cNvPicPr>
            <a:picLocks noChangeAspect="1"/>
          </p:cNvPicPr>
          <p:nvPr/>
        </p:nvPicPr>
        <p:blipFill rotWithShape="1">
          <a:blip r:embed="rId3"/>
          <a:srcRect t="187" b="4404"/>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3490720" y="4777739"/>
            <a:ext cx="5173220" cy="1399223"/>
          </a:xfrm>
        </p:spPr>
        <p:txBody>
          <a:bodyPr vert="horz" lIns="91440" tIns="45720" rIns="91440" bIns="45720" rtlCol="0" anchor="ctr">
            <a:normAutofit/>
          </a:bodyPr>
          <a:lstStyle/>
          <a:p>
            <a:pPr marL="233363" indent="0" eaLnBrk="1" hangingPunct="1">
              <a:lnSpc>
                <a:spcPct val="90000"/>
              </a:lnSpc>
              <a:buNone/>
            </a:pPr>
            <a:r>
              <a:rPr lang="en-US" sz="2400" dirty="0">
                <a:solidFill>
                  <a:schemeClr val="tx1">
                    <a:lumMod val="65000"/>
                    <a:lumOff val="35000"/>
                  </a:schemeClr>
                </a:solidFill>
                <a:latin typeface="Segoe UI Semibold" panose="020B0702040204020203" pitchFamily="34" charset="0"/>
              </a:rPr>
              <a:t>Existing Conditions </a:t>
            </a:r>
            <a:endParaRPr lang="en-US" sz="1900" dirty="0">
              <a:solidFill>
                <a:schemeClr val="tx1"/>
              </a:solidFill>
              <a:latin typeface="+mn-lt"/>
              <a:ea typeface="+mn-ea"/>
              <a:cs typeface="+mn-cs"/>
            </a:endParaRPr>
          </a:p>
          <a:p>
            <a:pPr indent="-228600" eaLnBrk="1" hangingPunct="1">
              <a:lnSpc>
                <a:spcPct val="90000"/>
              </a:lnSpc>
              <a:buFont typeface="Arial" panose="020B0604020202020204" pitchFamily="34" charset="0"/>
              <a:buChar char="•"/>
            </a:pPr>
            <a:r>
              <a:rPr lang="en-US" sz="1900" dirty="0">
                <a:solidFill>
                  <a:schemeClr val="tx1"/>
                </a:solidFill>
                <a:latin typeface="+mn-lt"/>
                <a:ea typeface="+mn-ea"/>
                <a:cs typeface="+mn-cs"/>
              </a:rPr>
              <a:t>Sidewalks on both sides</a:t>
            </a:r>
          </a:p>
          <a:p>
            <a:pPr indent="-228600" eaLnBrk="1" hangingPunct="1">
              <a:lnSpc>
                <a:spcPct val="90000"/>
              </a:lnSpc>
              <a:buFont typeface="Arial" panose="020B0604020202020204" pitchFamily="34" charset="0"/>
              <a:buChar char="•"/>
            </a:pPr>
            <a:r>
              <a:rPr lang="en-US" sz="1900" dirty="0">
                <a:solidFill>
                  <a:schemeClr val="tx1"/>
                </a:solidFill>
                <a:latin typeface="+mn-lt"/>
                <a:ea typeface="+mn-ea"/>
                <a:cs typeface="+mn-cs"/>
              </a:rPr>
              <a:t>Crosswalk at north end of bridge</a:t>
            </a:r>
          </a:p>
          <a:p>
            <a:pPr indent="-228600" eaLnBrk="1" hangingPunct="1">
              <a:lnSpc>
                <a:spcPct val="90000"/>
              </a:lnSpc>
              <a:buFont typeface="Arial" panose="020B0604020202020204" pitchFamily="34" charset="0"/>
              <a:buChar char="•"/>
            </a:pPr>
            <a:endParaRPr lang="en-US" sz="1900" dirty="0">
              <a:solidFill>
                <a:schemeClr val="tx1"/>
              </a:solidFill>
              <a:latin typeface="+mn-lt"/>
              <a:ea typeface="+mn-ea"/>
              <a:cs typeface="+mn-cs"/>
            </a:endParaRPr>
          </a:p>
        </p:txBody>
      </p:sp>
      <p:pic>
        <p:nvPicPr>
          <p:cNvPr id="3" name="Picture 3" descr="vtrans-logo">
            <a:extLst>
              <a:ext uri="{FF2B5EF4-FFF2-40B4-BE49-F238E27FC236}">
                <a16:creationId xmlns:a16="http://schemas.microsoft.com/office/drawing/2014/main" id="{F25754A6-E6B0-48E5-4584-9E92249CA1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80922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0" y="0"/>
            <a:ext cx="8229600" cy="1143000"/>
          </a:xfrm>
        </p:spPr>
        <p:txBody>
          <a:bodyPr/>
          <a:lstStyle/>
          <a:p>
            <a:r>
              <a:rPr lang="en-US" sz="2800" dirty="0">
                <a:solidFill>
                  <a:schemeClr val="accent1"/>
                </a:solidFill>
              </a:rPr>
              <a:t>Existing Conditions – Bridge #60</a:t>
            </a:r>
          </a:p>
        </p:txBody>
      </p:sp>
      <p:sp>
        <p:nvSpPr>
          <p:cNvPr id="4099" name="Content Placeholder 4"/>
          <p:cNvSpPr>
            <a:spLocks noGrp="1"/>
          </p:cNvSpPr>
          <p:nvPr>
            <p:ph sz="quarter" idx="4294967295"/>
          </p:nvPr>
        </p:nvSpPr>
        <p:spPr>
          <a:xfrm>
            <a:off x="0" y="832023"/>
            <a:ext cx="9144000" cy="5639116"/>
          </a:xfrm>
        </p:spPr>
        <p:txBody>
          <a:bodyPr/>
          <a:lstStyle/>
          <a:p>
            <a:r>
              <a:rPr lang="en-US" b="1" dirty="0">
                <a:solidFill>
                  <a:schemeClr val="tx1"/>
                </a:solidFill>
              </a:rPr>
              <a:t>Sidewalks are in poor condition </a:t>
            </a:r>
            <a:r>
              <a:rPr lang="en-US" dirty="0"/>
              <a:t>with heavy spalling and large delaminations</a:t>
            </a:r>
          </a:p>
          <a:p>
            <a:r>
              <a:rPr lang="en-US" b="1" dirty="0">
                <a:solidFill>
                  <a:schemeClr val="tx1"/>
                </a:solidFill>
              </a:rPr>
              <a:t>Wearing Surface is in poor condition</a:t>
            </a:r>
            <a:r>
              <a:rPr lang="en-US" dirty="0"/>
              <a:t> with cracking and pothole formation</a:t>
            </a:r>
          </a:p>
          <a:p>
            <a:r>
              <a:rPr lang="en-US" b="1" dirty="0">
                <a:solidFill>
                  <a:schemeClr val="tx1"/>
                </a:solidFill>
              </a:rPr>
              <a:t>Reinforced concrete T-Beams are in fair to poor condition </a:t>
            </a:r>
            <a:r>
              <a:rPr lang="en-US" dirty="0"/>
              <a:t>having areas of heavy saturation, efflorescence leakage, rust staining and spalling with delaminations and exposed rebar</a:t>
            </a:r>
          </a:p>
          <a:p>
            <a:r>
              <a:rPr lang="en-US" b="1" dirty="0">
                <a:solidFill>
                  <a:schemeClr val="tx1"/>
                </a:solidFill>
              </a:rPr>
              <a:t>Both abutments have moderate to heavy cracking </a:t>
            </a:r>
            <a:r>
              <a:rPr lang="en-US" dirty="0"/>
              <a:t>with efflorescence leakage due to saturation from above.  Additionally, small spalls are present in the bridge seat area below the fifth and sixth beams.</a:t>
            </a:r>
          </a:p>
          <a:p>
            <a:r>
              <a:rPr lang="en-US" b="1" dirty="0">
                <a:solidFill>
                  <a:schemeClr val="tx1"/>
                </a:solidFill>
              </a:rPr>
              <a:t>The pier seat and caps have heavy deterioration </a:t>
            </a:r>
            <a:r>
              <a:rPr lang="en-US" dirty="0"/>
              <a:t>with heavy cracking, delaminations, and efflorescence leakage present.  The bridge seats at both piers have heavy spalling, saturation and efflorescence leakage below the fifth and sixth beams.  The pier shafts have small spalls exposing reinforcing steel along with cracking with efflorescence.</a:t>
            </a:r>
          </a:p>
          <a:p>
            <a:r>
              <a:rPr lang="en-US" dirty="0"/>
              <a:t>The Dog River is prone to high debris, and debris gets caught on the existing piers on a regular basis. </a:t>
            </a:r>
            <a:endParaRPr lang="en-US" sz="1800" dirty="0"/>
          </a:p>
        </p:txBody>
      </p:sp>
      <p:pic>
        <p:nvPicPr>
          <p:cNvPr id="2" name="Picture 3" descr="vtrans-logo">
            <a:extLst>
              <a:ext uri="{FF2B5EF4-FFF2-40B4-BE49-F238E27FC236}">
                <a16:creationId xmlns:a16="http://schemas.microsoft.com/office/drawing/2014/main" id="{425093E6-A91C-C862-4EC5-D1D9F5E3C8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70083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txBox="1">
            <a:spLocks/>
          </p:cNvSpPr>
          <p:nvPr/>
        </p:nvSpPr>
        <p:spPr bwMode="auto">
          <a:xfrm>
            <a:off x="473202" y="4544570"/>
            <a:ext cx="2508396" cy="1703830"/>
          </a:xfrm>
          <a:prstGeom prst="rect">
            <a:avLst/>
          </a:prstGeom>
        </p:spPr>
        <p:txBody>
          <a:bodyPr vert="horz" lIns="91440" tIns="45720" rIns="91440" bIns="45720" numCol="1" rtlCol="0" anchor="ctr" anchorCtr="0" compatLnSpc="1">
            <a:prstTxWarp prst="textNoShape">
              <a:avLst/>
            </a:prstTxWarp>
            <a:normAutofit/>
          </a:bodyPr>
          <a:lstStyle>
            <a:lvl1pPr marL="457200" indent="-287338" algn="l" rtl="0" eaLnBrk="0" fontAlgn="base" hangingPunct="0">
              <a:spcBef>
                <a:spcPct val="20000"/>
              </a:spcBef>
              <a:spcAft>
                <a:spcPct val="0"/>
              </a:spcAft>
              <a:buClr>
                <a:srgbClr val="92D050"/>
              </a:buClr>
              <a:buFont typeface="Wingdings" pitchFamily="2" charset="2"/>
              <a:buChar char="§"/>
              <a:defRPr sz="1600" kern="1200" baseline="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Clr>
                <a:srgbClr val="92D050"/>
              </a:buClr>
              <a:buFont typeface="Arial" charset="0"/>
              <a:buChar char="–"/>
              <a:defRPr sz="1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2" indent="0" eaLnBrk="1" hangingPunct="1">
              <a:lnSpc>
                <a:spcPct val="90000"/>
              </a:lnSpc>
              <a:spcBef>
                <a:spcPct val="0"/>
              </a:spcBef>
              <a:spcAft>
                <a:spcPts val="600"/>
              </a:spcAft>
              <a:buNone/>
            </a:pPr>
            <a:r>
              <a:rPr lang="en-US" sz="3200" kern="1200" dirty="0">
                <a:solidFill>
                  <a:schemeClr val="accent1"/>
                </a:solidFill>
                <a:latin typeface="+mj-lt"/>
                <a:ea typeface="+mj-ea"/>
                <a:cs typeface="+mj-cs"/>
              </a:rPr>
              <a:t>Existing Condition Ratings</a:t>
            </a:r>
          </a:p>
        </p:txBody>
      </p:sp>
      <p:pic>
        <p:nvPicPr>
          <p:cNvPr id="5" name="Picture 4">
            <a:extLst>
              <a:ext uri="{FF2B5EF4-FFF2-40B4-BE49-F238E27FC236}">
                <a16:creationId xmlns:a16="http://schemas.microsoft.com/office/drawing/2014/main" id="{A301865E-C31D-4D68-B299-652C14309A1D}"/>
              </a:ext>
            </a:extLst>
          </p:cNvPr>
          <p:cNvPicPr>
            <a:picLocks noChangeAspect="1"/>
          </p:cNvPicPr>
          <p:nvPr/>
        </p:nvPicPr>
        <p:blipFill rotWithShape="1">
          <a:blip r:embed="rId3"/>
          <a:srcRect l="7690" r="-4" b="-4"/>
          <a:stretch/>
        </p:blipFill>
        <p:spPr>
          <a:xfrm>
            <a:off x="20" y="-1"/>
            <a:ext cx="2981578"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3" name="Picture 2">
            <a:extLst>
              <a:ext uri="{FF2B5EF4-FFF2-40B4-BE49-F238E27FC236}">
                <a16:creationId xmlns:a16="http://schemas.microsoft.com/office/drawing/2014/main" id="{7E2AE28A-E5D4-4123-F95F-EF99505BF089}"/>
              </a:ext>
            </a:extLst>
          </p:cNvPr>
          <p:cNvPicPr/>
          <p:nvPr/>
        </p:nvPicPr>
        <p:blipFill rotWithShape="1">
          <a:blip r:embed="rId4"/>
          <a:srcRect l="17759" r="31657" b="-2"/>
          <a:stretch/>
        </p:blipFill>
        <p:spPr>
          <a:xfrm>
            <a:off x="3111660" y="-1"/>
            <a:ext cx="2904492"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2" name="Picture 1">
            <a:extLst>
              <a:ext uri="{FF2B5EF4-FFF2-40B4-BE49-F238E27FC236}">
                <a16:creationId xmlns:a16="http://schemas.microsoft.com/office/drawing/2014/main" id="{B5189F32-D0B0-309A-5BA9-F294339605D2}"/>
              </a:ext>
            </a:extLst>
          </p:cNvPr>
          <p:cNvPicPr/>
          <p:nvPr/>
        </p:nvPicPr>
        <p:blipFill rotWithShape="1">
          <a:blip r:embed="rId5"/>
          <a:srcRect l="20610" r="27182" b="-2"/>
          <a:stretch/>
        </p:blipFill>
        <p:spPr>
          <a:xfrm>
            <a:off x="6146214" y="-1"/>
            <a:ext cx="2997786"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68"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72868" y="5416053"/>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3310186" y="4544570"/>
            <a:ext cx="5360611" cy="1703830"/>
          </a:xfrm>
        </p:spPr>
        <p:txBody>
          <a:bodyPr vert="horz" lIns="91440" tIns="45720" rIns="91440" bIns="45720" rtlCol="0" anchor="ctr">
            <a:noAutofit/>
          </a:bodyPr>
          <a:lstStyle/>
          <a:p>
            <a:pPr marL="461963" indent="-228600" eaLnBrk="1" hangingPunct="1">
              <a:lnSpc>
                <a:spcPct val="90000"/>
              </a:lnSpc>
              <a:buFont typeface="Arial" panose="020B0604020202020204" pitchFamily="34" charset="0"/>
              <a:buChar char="•"/>
            </a:pPr>
            <a:endParaRPr lang="en-US" dirty="0">
              <a:solidFill>
                <a:schemeClr val="tx1"/>
              </a:solidFill>
              <a:latin typeface="+mn-lt"/>
              <a:ea typeface="+mn-ea"/>
              <a:cs typeface="+mn-cs"/>
            </a:endParaRPr>
          </a:p>
          <a:p>
            <a:pPr marL="228600"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Deck Rating - 5 (Fair)</a:t>
            </a:r>
          </a:p>
          <a:p>
            <a:pPr marL="228600" indent="-228600" eaLnBrk="1" hangingPunct="1">
              <a:lnSpc>
                <a:spcPct val="90000"/>
              </a:lnSpc>
              <a:buFont typeface="Arial" panose="020B0604020202020204" pitchFamily="34" charset="0"/>
              <a:buChar char="•"/>
            </a:pPr>
            <a:endParaRPr lang="en-US" sz="2000" dirty="0">
              <a:solidFill>
                <a:schemeClr val="tx1"/>
              </a:solidFill>
              <a:latin typeface="+mn-lt"/>
              <a:ea typeface="+mn-ea"/>
              <a:cs typeface="+mn-cs"/>
            </a:endParaRPr>
          </a:p>
          <a:p>
            <a:pPr marL="228600"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Superstructure Rating  - 4 (Poor)</a:t>
            </a:r>
          </a:p>
          <a:p>
            <a:pPr marL="228600" indent="-228600" eaLnBrk="1" hangingPunct="1">
              <a:lnSpc>
                <a:spcPct val="90000"/>
              </a:lnSpc>
              <a:buFont typeface="Arial" panose="020B0604020202020204" pitchFamily="34" charset="0"/>
              <a:buChar char="•"/>
            </a:pPr>
            <a:endParaRPr lang="en-US" sz="2000" dirty="0">
              <a:solidFill>
                <a:schemeClr val="tx1"/>
              </a:solidFill>
              <a:latin typeface="+mn-lt"/>
              <a:ea typeface="+mn-ea"/>
              <a:cs typeface="+mn-cs"/>
            </a:endParaRPr>
          </a:p>
          <a:p>
            <a:pPr marL="228600"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Substructure Rating  -  5 (Fair)</a:t>
            </a:r>
            <a:br>
              <a:rPr lang="en-US" dirty="0">
                <a:solidFill>
                  <a:schemeClr val="tx1"/>
                </a:solidFill>
                <a:latin typeface="+mn-lt"/>
                <a:ea typeface="+mn-ea"/>
                <a:cs typeface="+mn-cs"/>
              </a:rPr>
            </a:br>
            <a:endParaRPr lang="en-US" dirty="0">
              <a:solidFill>
                <a:schemeClr val="tx1"/>
              </a:solidFill>
              <a:latin typeface="+mn-lt"/>
              <a:ea typeface="+mn-ea"/>
              <a:cs typeface="+mn-cs"/>
            </a:endParaRPr>
          </a:p>
        </p:txBody>
      </p:sp>
      <p:sp>
        <p:nvSpPr>
          <p:cNvPr id="8" name="TextBox 7">
            <a:extLst>
              <a:ext uri="{FF2B5EF4-FFF2-40B4-BE49-F238E27FC236}">
                <a16:creationId xmlns:a16="http://schemas.microsoft.com/office/drawing/2014/main" id="{B88F540C-78C6-659F-6388-C4DF9555305D}"/>
              </a:ext>
            </a:extLst>
          </p:cNvPr>
          <p:cNvSpPr txBox="1"/>
          <p:nvPr/>
        </p:nvSpPr>
        <p:spPr>
          <a:xfrm>
            <a:off x="1187668" y="6355927"/>
            <a:ext cx="7318029" cy="553998"/>
          </a:xfrm>
          <a:prstGeom prst="rect">
            <a:avLst/>
          </a:prstGeom>
          <a:noFill/>
        </p:spPr>
        <p:txBody>
          <a:bodyPr wrap="none" rtlCol="0">
            <a:spAutoFit/>
          </a:bodyPr>
          <a:lstStyle/>
          <a:p>
            <a:r>
              <a:rPr lang="en-US" sz="1000" b="1">
                <a:hlinkClick r:id="rId6">
                  <a:extLst>
                    <a:ext uri="{A12FA001-AC4F-418D-AE19-62706E023703}">
                      <ahyp:hlinkClr xmlns:ahyp="http://schemas.microsoft.com/office/drawing/2018/hyperlinkcolor" val="tx"/>
                    </a:ext>
                  </a:extLst>
                </a:hlinkClick>
              </a:rPr>
              <a:t>2025 </a:t>
            </a:r>
            <a:r>
              <a:rPr lang="en-US" sz="1000" b="1" dirty="0">
                <a:hlinkClick r:id="rId6">
                  <a:extLst>
                    <a:ext uri="{A12FA001-AC4F-418D-AE19-62706E023703}">
                      <ahyp:hlinkClr xmlns:ahyp="http://schemas.microsoft.com/office/drawing/2018/hyperlinkcolor" val="tx"/>
                    </a:ext>
                  </a:extLst>
                </a:hlinkClick>
              </a:rPr>
              <a:t>Bridge Inspection Report: </a:t>
            </a:r>
          </a:p>
          <a:p>
            <a:r>
              <a:rPr lang="en-US" sz="1000" dirty="0">
                <a:solidFill>
                  <a:srgbClr val="0000FF"/>
                </a:solidFill>
                <a:hlinkClick r:id="rId6">
                  <a:extLst>
                    <a:ext uri="{A12FA001-AC4F-418D-AE19-62706E023703}">
                      <ahyp:hlinkClr xmlns:ahyp="http://schemas.microsoft.com/office/drawing/2018/hyperlinkcolor" val="tx"/>
                    </a:ext>
                  </a:extLst>
                </a:hlinkClick>
              </a:rPr>
              <a:t>https://resources.vtrans.vermont.gov/vtransparency/viewreport.ashx?id=1762&amp;strucnum=200241006012132&amp;type=structuresL</a:t>
            </a:r>
            <a:endParaRPr lang="en-US" sz="1000" dirty="0"/>
          </a:p>
          <a:p>
            <a:endParaRPr lang="en-US" sz="1000" dirty="0"/>
          </a:p>
        </p:txBody>
      </p:sp>
      <p:pic>
        <p:nvPicPr>
          <p:cNvPr id="9" name="Picture 3" descr="vtrans-logo">
            <a:extLst>
              <a:ext uri="{FF2B5EF4-FFF2-40B4-BE49-F238E27FC236}">
                <a16:creationId xmlns:a16="http://schemas.microsoft.com/office/drawing/2014/main" id="{3E2106CF-2A0B-D6C1-AA38-6D245D7768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65095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086"/>
            <a:ext cx="9144000" cy="1143000"/>
          </a:xfrm>
        </p:spPr>
        <p:txBody>
          <a:bodyPr/>
          <a:lstStyle/>
          <a:p>
            <a:pPr algn="ctr"/>
            <a:r>
              <a:rPr lang="en-US" sz="2800" b="1" dirty="0">
                <a:solidFill>
                  <a:schemeClr val="accent1"/>
                </a:solidFill>
                <a:latin typeface="+mj-lt"/>
              </a:rPr>
              <a:t>Project Overview (Final Plans) </a:t>
            </a:r>
          </a:p>
        </p:txBody>
      </p:sp>
      <p:sp>
        <p:nvSpPr>
          <p:cNvPr id="3" name="Content Placeholder 2"/>
          <p:cNvSpPr>
            <a:spLocks noGrp="1"/>
          </p:cNvSpPr>
          <p:nvPr>
            <p:ph idx="1"/>
          </p:nvPr>
        </p:nvSpPr>
        <p:spPr>
          <a:xfrm>
            <a:off x="80385" y="1240086"/>
            <a:ext cx="8903818" cy="5259188"/>
          </a:xfrm>
        </p:spPr>
        <p:txBody>
          <a:bodyPr/>
          <a:lstStyle/>
          <a:p>
            <a:pPr marL="398462" indent="0">
              <a:buNone/>
              <a:defRPr/>
            </a:pPr>
            <a:r>
              <a:rPr lang="en-US" sz="2400" dirty="0">
                <a:solidFill>
                  <a:schemeClr val="tx1"/>
                </a:solidFill>
                <a:latin typeface="+mj-lt"/>
              </a:rPr>
              <a:t>Full Bridge Replacement and related approach and channel work while maintaining Traffic on an offsite detour (75-year design life)</a:t>
            </a:r>
          </a:p>
          <a:p>
            <a:pPr marL="398462" indent="0">
              <a:buNone/>
              <a:defRPr/>
            </a:pPr>
            <a:endParaRPr lang="en-US" sz="2400" dirty="0">
              <a:solidFill>
                <a:schemeClr val="tx1"/>
              </a:solidFill>
              <a:latin typeface="+mj-lt"/>
            </a:endParaRPr>
          </a:p>
          <a:p>
            <a:pPr lvl="1">
              <a:defRPr/>
            </a:pPr>
            <a:r>
              <a:rPr lang="en-US" sz="2200" dirty="0">
                <a:solidFill>
                  <a:schemeClr val="tx1"/>
                </a:solidFill>
                <a:latin typeface="+mj-lt"/>
              </a:rPr>
              <a:t>Site Layout</a:t>
            </a:r>
          </a:p>
          <a:p>
            <a:pPr lvl="1">
              <a:defRPr/>
            </a:pPr>
            <a:r>
              <a:rPr lang="en-US" sz="2200" dirty="0">
                <a:solidFill>
                  <a:schemeClr val="tx1"/>
                </a:solidFill>
                <a:latin typeface="+mj-lt"/>
              </a:rPr>
              <a:t>Typical Section</a:t>
            </a:r>
          </a:p>
          <a:p>
            <a:pPr lvl="1">
              <a:defRPr/>
            </a:pPr>
            <a:r>
              <a:rPr lang="en-US" sz="2200" dirty="0">
                <a:solidFill>
                  <a:schemeClr val="tx1"/>
                </a:solidFill>
                <a:latin typeface="+mj-lt"/>
              </a:rPr>
              <a:t>Design Characteristics</a:t>
            </a:r>
            <a:endParaRPr lang="en-US" sz="2800" dirty="0">
              <a:solidFill>
                <a:schemeClr val="tx1"/>
              </a:solidFill>
              <a:latin typeface="+mj-lt"/>
            </a:endParaRPr>
          </a:p>
          <a:p>
            <a:pPr lvl="1"/>
            <a:r>
              <a:rPr lang="en-US" sz="2200" dirty="0">
                <a:solidFill>
                  <a:schemeClr val="tx1"/>
                </a:solidFill>
                <a:latin typeface="+mj-lt"/>
              </a:rPr>
              <a:t>Utility Relocation</a:t>
            </a:r>
          </a:p>
          <a:p>
            <a:pPr lvl="1"/>
            <a:r>
              <a:rPr lang="en-US" sz="2200" dirty="0">
                <a:solidFill>
                  <a:schemeClr val="tx1"/>
                </a:solidFill>
                <a:latin typeface="+mj-lt"/>
              </a:rPr>
              <a:t>Bridge Lighting</a:t>
            </a:r>
          </a:p>
          <a:p>
            <a:pPr lvl="1"/>
            <a:r>
              <a:rPr lang="en-US" sz="2200" dirty="0">
                <a:solidFill>
                  <a:schemeClr val="tx1"/>
                </a:solidFill>
                <a:latin typeface="+mj-lt"/>
              </a:rPr>
              <a:t>Maintenance of Traffic</a:t>
            </a:r>
          </a:p>
        </p:txBody>
      </p:sp>
      <p:pic>
        <p:nvPicPr>
          <p:cNvPr id="4" name="Picture 3" descr="vtrans-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1220" y="6300960"/>
            <a:ext cx="1664606" cy="39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27910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90" y="0"/>
            <a:ext cx="9143999" cy="809897"/>
          </a:xfrm>
        </p:spPr>
        <p:txBody>
          <a:bodyPr>
            <a:normAutofit/>
          </a:bodyPr>
          <a:lstStyle/>
          <a:p>
            <a:pPr algn="ctr"/>
            <a:r>
              <a:rPr lang="en-US" sz="2800" b="1" dirty="0">
                <a:solidFill>
                  <a:schemeClr val="accent1"/>
                </a:solidFill>
                <a:latin typeface="+mj-lt"/>
              </a:rPr>
              <a:t>Bridge Replacement Layout</a:t>
            </a:r>
          </a:p>
        </p:txBody>
      </p:sp>
      <p:sp>
        <p:nvSpPr>
          <p:cNvPr id="5" name="Content Placeholder 5">
            <a:extLst>
              <a:ext uri="{FF2B5EF4-FFF2-40B4-BE49-F238E27FC236}">
                <a16:creationId xmlns:a16="http://schemas.microsoft.com/office/drawing/2014/main" id="{3D661BFE-C399-4F35-9B5F-C7E0C1568132}"/>
              </a:ext>
            </a:extLst>
          </p:cNvPr>
          <p:cNvSpPr>
            <a:spLocks noGrp="1"/>
          </p:cNvSpPr>
          <p:nvPr>
            <p:ph idx="1"/>
          </p:nvPr>
        </p:nvSpPr>
        <p:spPr>
          <a:xfrm>
            <a:off x="1828800" y="5173480"/>
            <a:ext cx="7038110" cy="1364812"/>
          </a:xfrm>
          <a:solidFill>
            <a:schemeClr val="bg1">
              <a:alpha val="80000"/>
            </a:schemeClr>
          </a:solidFill>
        </p:spPr>
        <p:txBody>
          <a:bodyPr/>
          <a:lstStyle/>
          <a:p>
            <a:pPr marL="398462" indent="0">
              <a:buNone/>
            </a:pPr>
            <a:r>
              <a:rPr lang="en-US" sz="1800" dirty="0">
                <a:solidFill>
                  <a:schemeClr val="tx1"/>
                </a:solidFill>
                <a:latin typeface="+mj-lt"/>
              </a:rPr>
              <a:t>Bridge Replacement:  </a:t>
            </a:r>
          </a:p>
          <a:p>
            <a:r>
              <a:rPr lang="en-US" sz="1800" dirty="0">
                <a:solidFill>
                  <a:schemeClr val="tx1"/>
                </a:solidFill>
                <a:latin typeface="+mj-lt"/>
              </a:rPr>
              <a:t>All new bridge components</a:t>
            </a:r>
          </a:p>
          <a:p>
            <a:r>
              <a:rPr lang="en-US" sz="1800" dirty="0">
                <a:solidFill>
                  <a:schemeClr val="tx1"/>
                </a:solidFill>
                <a:latin typeface="+mj-lt"/>
              </a:rPr>
              <a:t>Bridge: 8’-11’-11’-8’ Typical with 7’ wide sidewalks</a:t>
            </a:r>
          </a:p>
          <a:p>
            <a:r>
              <a:rPr lang="en-US" sz="1800" dirty="0">
                <a:solidFill>
                  <a:schemeClr val="tx1"/>
                </a:solidFill>
                <a:latin typeface="+mj-lt"/>
              </a:rPr>
              <a:t>Project approaches: East St. to DG.</a:t>
            </a:r>
          </a:p>
        </p:txBody>
      </p:sp>
      <p:pic>
        <p:nvPicPr>
          <p:cNvPr id="7" name="Picture 3" descr="vtrans-logo">
            <a:extLst>
              <a:ext uri="{FF2B5EF4-FFF2-40B4-BE49-F238E27FC236}">
                <a16:creationId xmlns:a16="http://schemas.microsoft.com/office/drawing/2014/main" id="{4FCEC501-08FC-FCAD-5BF8-7F1767479D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a:extLst>
              <a:ext uri="{FF2B5EF4-FFF2-40B4-BE49-F238E27FC236}">
                <a16:creationId xmlns:a16="http://schemas.microsoft.com/office/drawing/2014/main" id="{C22FE575-B039-3ADA-5BEE-5659D110A754}"/>
              </a:ext>
            </a:extLst>
          </p:cNvPr>
          <p:cNvPicPr>
            <a:picLocks noChangeAspect="1"/>
          </p:cNvPicPr>
          <p:nvPr/>
        </p:nvPicPr>
        <p:blipFill>
          <a:blip r:embed="rId4"/>
          <a:stretch>
            <a:fillRect/>
          </a:stretch>
        </p:blipFill>
        <p:spPr>
          <a:xfrm>
            <a:off x="0" y="601689"/>
            <a:ext cx="9144000" cy="5218644"/>
          </a:xfrm>
          <a:prstGeom prst="rect">
            <a:avLst/>
          </a:prstGeom>
        </p:spPr>
      </p:pic>
    </p:spTree>
    <p:extLst>
      <p:ext uri="{BB962C8B-B14F-4D97-AF65-F5344CB8AC3E}">
        <p14:creationId xmlns:p14="http://schemas.microsoft.com/office/powerpoint/2010/main" val="351665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 y="-11111"/>
            <a:ext cx="9163050" cy="1143000"/>
          </a:xfrm>
        </p:spPr>
        <p:txBody>
          <a:bodyPr/>
          <a:lstStyle/>
          <a:p>
            <a:pPr algn="ctr"/>
            <a:r>
              <a:rPr lang="en-US" sz="2400" b="1" dirty="0">
                <a:solidFill>
                  <a:schemeClr val="accent1"/>
                </a:solidFill>
                <a:latin typeface="+mj-lt"/>
              </a:rPr>
              <a:t>Full Bridge Replacement: Roadway/Bridge  Typical Sections</a:t>
            </a:r>
          </a:p>
        </p:txBody>
      </p:sp>
      <p:sp>
        <p:nvSpPr>
          <p:cNvPr id="10" name="Content Placeholder 5">
            <a:extLst>
              <a:ext uri="{FF2B5EF4-FFF2-40B4-BE49-F238E27FC236}">
                <a16:creationId xmlns:a16="http://schemas.microsoft.com/office/drawing/2014/main" id="{A95BCACE-51EC-C1FA-E5A7-B100B48E9887}"/>
              </a:ext>
            </a:extLst>
          </p:cNvPr>
          <p:cNvSpPr>
            <a:spLocks noGrp="1"/>
          </p:cNvSpPr>
          <p:nvPr>
            <p:ph idx="1"/>
          </p:nvPr>
        </p:nvSpPr>
        <p:spPr>
          <a:xfrm>
            <a:off x="-19050" y="5225007"/>
            <a:ext cx="8842157" cy="680133"/>
          </a:xfrm>
          <a:solidFill>
            <a:schemeClr val="bg1">
              <a:alpha val="80000"/>
            </a:schemeClr>
          </a:solidFill>
        </p:spPr>
        <p:txBody>
          <a:bodyPr/>
          <a:lstStyle/>
          <a:p>
            <a:pPr marL="461963" indent="0">
              <a:buNone/>
            </a:pPr>
            <a:r>
              <a:rPr lang="en-US" sz="1800">
                <a:solidFill>
                  <a:schemeClr val="tx1"/>
                </a:solidFill>
                <a:latin typeface="Segoe UI Semibold" panose="020B0702040204020203" pitchFamily="34" charset="0"/>
              </a:rPr>
              <a:t>Buffered Bike Lanes </a:t>
            </a:r>
            <a:endParaRPr lang="en-US" sz="1800">
              <a:solidFill>
                <a:schemeClr val="tx1"/>
              </a:solidFill>
            </a:endParaRPr>
          </a:p>
          <a:p>
            <a:endParaRPr lang="en-US" sz="2000" dirty="0"/>
          </a:p>
        </p:txBody>
      </p:sp>
      <p:pic>
        <p:nvPicPr>
          <p:cNvPr id="12" name="Picture 3" descr="vtrans-logo">
            <a:extLst>
              <a:ext uri="{FF2B5EF4-FFF2-40B4-BE49-F238E27FC236}">
                <a16:creationId xmlns:a16="http://schemas.microsoft.com/office/drawing/2014/main" id="{DD6CADD9-5671-9A48-41F9-6A105F0325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4" name="TextBox 13">
            <a:extLst>
              <a:ext uri="{FF2B5EF4-FFF2-40B4-BE49-F238E27FC236}">
                <a16:creationId xmlns:a16="http://schemas.microsoft.com/office/drawing/2014/main" id="{765D4C5C-99F2-CD4B-04D2-6B63B90886E4}"/>
              </a:ext>
            </a:extLst>
          </p:cNvPr>
          <p:cNvSpPr txBox="1"/>
          <p:nvPr/>
        </p:nvSpPr>
        <p:spPr>
          <a:xfrm>
            <a:off x="-38101" y="5743825"/>
            <a:ext cx="7353301" cy="1200329"/>
          </a:xfrm>
          <a:prstGeom prst="rect">
            <a:avLst/>
          </a:prstGeom>
          <a:noFill/>
        </p:spPr>
        <p:txBody>
          <a:bodyPr wrap="square">
            <a:spAutoFit/>
          </a:bodyPr>
          <a:lstStyle/>
          <a:p>
            <a:pPr marL="461963"/>
            <a:r>
              <a:rPr lang="en-US" dirty="0">
                <a:latin typeface="+mj-lt"/>
              </a:rPr>
              <a:t>11’ Travel Lanes</a:t>
            </a:r>
          </a:p>
          <a:p>
            <a:pPr marL="461963"/>
            <a:r>
              <a:rPr lang="en-US" dirty="0">
                <a:latin typeface="+mj-lt"/>
              </a:rPr>
              <a:t>8’ Shoulder divided to a 5’ Bike Lanes and 3’ Striped Buffers</a:t>
            </a:r>
          </a:p>
          <a:p>
            <a:pPr marL="461963"/>
            <a:r>
              <a:rPr lang="en-US" dirty="0">
                <a:latin typeface="+mj-lt"/>
              </a:rPr>
              <a:t>7’ Sidewalks (Nose of curb to face of bridge railing)</a:t>
            </a:r>
          </a:p>
          <a:p>
            <a:pPr marL="461963"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BCD18392-6F16-6E06-AE6C-5427C0999E8C}"/>
              </a:ext>
            </a:extLst>
          </p:cNvPr>
          <p:cNvPicPr>
            <a:picLocks noChangeAspect="1"/>
          </p:cNvPicPr>
          <p:nvPr/>
        </p:nvPicPr>
        <p:blipFill>
          <a:blip r:embed="rId4"/>
          <a:stretch>
            <a:fillRect/>
          </a:stretch>
        </p:blipFill>
        <p:spPr>
          <a:xfrm>
            <a:off x="0" y="829340"/>
            <a:ext cx="9144000" cy="4914485"/>
          </a:xfrm>
          <a:prstGeom prst="rect">
            <a:avLst/>
          </a:prstGeom>
        </p:spPr>
      </p:pic>
    </p:spTree>
    <p:extLst>
      <p:ext uri="{BB962C8B-B14F-4D97-AF65-F5344CB8AC3E}">
        <p14:creationId xmlns:p14="http://schemas.microsoft.com/office/powerpoint/2010/main" val="2049756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6">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56138" y="174032"/>
            <a:ext cx="7631723" cy="1111843"/>
          </a:xfrm>
        </p:spPr>
        <p:txBody>
          <a:bodyPr anchor="ctr">
            <a:normAutofit/>
          </a:bodyPr>
          <a:lstStyle/>
          <a:p>
            <a:pPr algn="ctr"/>
            <a:r>
              <a:rPr lang="en-US" sz="2800" b="1" dirty="0">
                <a:solidFill>
                  <a:schemeClr val="accent1"/>
                </a:solidFill>
                <a:latin typeface="+mj-lt"/>
              </a:rPr>
              <a:t>Proposed Profile</a:t>
            </a:r>
          </a:p>
        </p:txBody>
      </p:sp>
      <p:sp>
        <p:nvSpPr>
          <p:cNvPr id="6" name="Content Placeholder 5">
            <a:extLst>
              <a:ext uri="{FF2B5EF4-FFF2-40B4-BE49-F238E27FC236}">
                <a16:creationId xmlns:a16="http://schemas.microsoft.com/office/drawing/2014/main" id="{F0896DBD-9C91-46D5-9587-CC4E055B212D}"/>
              </a:ext>
            </a:extLst>
          </p:cNvPr>
          <p:cNvSpPr>
            <a:spLocks noGrp="1"/>
          </p:cNvSpPr>
          <p:nvPr>
            <p:ph idx="1"/>
          </p:nvPr>
        </p:nvSpPr>
        <p:spPr>
          <a:xfrm>
            <a:off x="679938" y="1490387"/>
            <a:ext cx="7631722" cy="767904"/>
          </a:xfrm>
        </p:spPr>
        <p:txBody>
          <a:bodyPr anchor="ctr">
            <a:normAutofit/>
          </a:bodyPr>
          <a:lstStyle/>
          <a:p>
            <a:pPr marL="398462" indent="0" algn="ctr">
              <a:buNone/>
            </a:pPr>
            <a:endParaRPr lang="en-US" sz="2400" dirty="0">
              <a:latin typeface="+mj-lt"/>
            </a:endParaRPr>
          </a:p>
          <a:p>
            <a:pPr algn="ctr"/>
            <a:endParaRPr lang="en-US" sz="1700" dirty="0"/>
          </a:p>
        </p:txBody>
      </p:sp>
      <p:pic>
        <p:nvPicPr>
          <p:cNvPr id="2" name="Picture 3" descr="vtrans-logo">
            <a:extLst>
              <a:ext uri="{FF2B5EF4-FFF2-40B4-BE49-F238E27FC236}">
                <a16:creationId xmlns:a16="http://schemas.microsoft.com/office/drawing/2014/main" id="{995E3BDB-BC44-FC13-26B2-7AFFD65347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2F2B3796-6701-D21F-0B04-51AECC530E4C}"/>
              </a:ext>
            </a:extLst>
          </p:cNvPr>
          <p:cNvPicPr>
            <a:picLocks noChangeAspect="1"/>
          </p:cNvPicPr>
          <p:nvPr/>
        </p:nvPicPr>
        <p:blipFill>
          <a:blip r:embed="rId3"/>
          <a:stretch>
            <a:fillRect/>
          </a:stretch>
        </p:blipFill>
        <p:spPr>
          <a:xfrm>
            <a:off x="0" y="1459907"/>
            <a:ext cx="9144000" cy="2897418"/>
          </a:xfrm>
          <a:prstGeom prst="rect">
            <a:avLst/>
          </a:prstGeom>
        </p:spPr>
      </p:pic>
      <p:sp>
        <p:nvSpPr>
          <p:cNvPr id="7" name="Content Placeholder 5">
            <a:extLst>
              <a:ext uri="{FF2B5EF4-FFF2-40B4-BE49-F238E27FC236}">
                <a16:creationId xmlns:a16="http://schemas.microsoft.com/office/drawing/2014/main" id="{AAE0A739-7E0E-B8D2-8C75-77B20438DFC6}"/>
              </a:ext>
            </a:extLst>
          </p:cNvPr>
          <p:cNvSpPr txBox="1">
            <a:spLocks/>
          </p:cNvSpPr>
          <p:nvPr/>
        </p:nvSpPr>
        <p:spPr bwMode="auto">
          <a:xfrm>
            <a:off x="519918" y="4911298"/>
            <a:ext cx="7631722" cy="12368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tx1"/>
                </a:solidFill>
                <a:latin typeface="+mj-lt"/>
              </a:rPr>
              <a:t>Closely match existing vertical alignment of VT-12</a:t>
            </a:r>
          </a:p>
          <a:p>
            <a:r>
              <a:rPr lang="en-US" sz="1800" dirty="0">
                <a:solidFill>
                  <a:schemeClr val="tx1"/>
                </a:solidFill>
                <a:latin typeface="+mj-lt"/>
              </a:rPr>
              <a:t>Existing abutments removed to elevation 716</a:t>
            </a:r>
          </a:p>
          <a:p>
            <a:r>
              <a:rPr lang="en-US" sz="1800" dirty="0">
                <a:solidFill>
                  <a:schemeClr val="tx1"/>
                </a:solidFill>
                <a:latin typeface="+mj-lt"/>
              </a:rPr>
              <a:t>Piers completely removed from channel</a:t>
            </a:r>
          </a:p>
          <a:p>
            <a:pPr marL="398462" indent="0" algn="ctr">
              <a:buFont typeface="Wingdings" pitchFamily="2" charset="2"/>
              <a:buNone/>
            </a:pPr>
            <a:endParaRPr lang="en-US" sz="2400" dirty="0">
              <a:latin typeface="+mj-lt"/>
            </a:endParaRPr>
          </a:p>
          <a:p>
            <a:pPr algn="ctr"/>
            <a:endParaRPr lang="en-US" sz="1700" dirty="0"/>
          </a:p>
        </p:txBody>
      </p:sp>
    </p:spTree>
    <p:extLst>
      <p:ext uri="{BB962C8B-B14F-4D97-AF65-F5344CB8AC3E}">
        <p14:creationId xmlns:p14="http://schemas.microsoft.com/office/powerpoint/2010/main" val="2589207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73202" y="502920"/>
            <a:ext cx="2564892" cy="1463040"/>
          </a:xfrm>
        </p:spPr>
        <p:txBody>
          <a:bodyPr anchor="ctr">
            <a:normAutofit/>
          </a:bodyPr>
          <a:lstStyle/>
          <a:p>
            <a:pPr>
              <a:lnSpc>
                <a:spcPct val="90000"/>
              </a:lnSpc>
            </a:pPr>
            <a:r>
              <a:rPr lang="en-US" sz="2800" dirty="0">
                <a:solidFill>
                  <a:schemeClr val="accent1"/>
                </a:solidFill>
                <a:latin typeface="+mj-lt"/>
              </a:rPr>
              <a:t>Proposed Structure </a:t>
            </a:r>
          </a:p>
        </p:txBody>
      </p:sp>
      <p:sp>
        <p:nvSpPr>
          <p:cNvPr id="28"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0896DBD-9C91-46D5-9587-CC4E055B212D}"/>
              </a:ext>
            </a:extLst>
          </p:cNvPr>
          <p:cNvSpPr>
            <a:spLocks noGrp="1"/>
          </p:cNvSpPr>
          <p:nvPr>
            <p:ph idx="1"/>
          </p:nvPr>
        </p:nvSpPr>
        <p:spPr>
          <a:xfrm>
            <a:off x="3385946" y="676396"/>
            <a:ext cx="5758054" cy="1463040"/>
          </a:xfrm>
        </p:spPr>
        <p:txBody>
          <a:bodyPr anchor="ctr">
            <a:normAutofit/>
          </a:bodyPr>
          <a:lstStyle/>
          <a:p>
            <a:pPr marL="91440" lvl="1" indent="0">
              <a:lnSpc>
                <a:spcPct val="90000"/>
              </a:lnSpc>
              <a:buNone/>
            </a:pPr>
            <a:r>
              <a:rPr lang="en-US" sz="1600" dirty="0">
                <a:solidFill>
                  <a:schemeClr val="tx1"/>
                </a:solidFill>
                <a:latin typeface="+mj-lt"/>
              </a:rPr>
              <a:t>140’ Single span steel I-Girder superstructure founded on integral abutments (VTrans preferred bridge type)</a:t>
            </a:r>
          </a:p>
          <a:p>
            <a:pPr marL="91440" lvl="1" indent="0">
              <a:lnSpc>
                <a:spcPct val="90000"/>
              </a:lnSpc>
              <a:buNone/>
            </a:pPr>
            <a:endParaRPr lang="en-US" sz="1600" dirty="0">
              <a:solidFill>
                <a:schemeClr val="tx1"/>
              </a:solidFill>
              <a:latin typeface="+mj-lt"/>
            </a:endParaRPr>
          </a:p>
          <a:p>
            <a:pPr marL="91440" lvl="1" indent="0">
              <a:lnSpc>
                <a:spcPct val="90000"/>
              </a:lnSpc>
              <a:buNone/>
            </a:pPr>
            <a:r>
              <a:rPr lang="en-US" sz="1600" dirty="0">
                <a:solidFill>
                  <a:schemeClr val="tx1"/>
                </a:solidFill>
                <a:latin typeface="+mj-lt"/>
              </a:rPr>
              <a:t>Deep H-Pile foundation will be socketed into bedrock</a:t>
            </a:r>
          </a:p>
          <a:p>
            <a:pPr marL="91440" lvl="1" indent="0">
              <a:lnSpc>
                <a:spcPct val="90000"/>
              </a:lnSpc>
              <a:buNone/>
            </a:pPr>
            <a:endParaRPr lang="en-US" sz="1600" dirty="0">
              <a:solidFill>
                <a:schemeClr val="tx1"/>
              </a:solidFill>
              <a:latin typeface="+mj-lt"/>
            </a:endParaRPr>
          </a:p>
          <a:p>
            <a:pPr>
              <a:lnSpc>
                <a:spcPct val="90000"/>
              </a:lnSpc>
            </a:pPr>
            <a:endParaRPr lang="en-US" sz="1000" dirty="0"/>
          </a:p>
        </p:txBody>
      </p:sp>
      <p:pic>
        <p:nvPicPr>
          <p:cNvPr id="9" name="Picture 8">
            <a:extLst>
              <a:ext uri="{FF2B5EF4-FFF2-40B4-BE49-F238E27FC236}">
                <a16:creationId xmlns:a16="http://schemas.microsoft.com/office/drawing/2014/main" id="{23F76FB4-3B98-1408-BE82-5EBC555BAC1A}"/>
              </a:ext>
            </a:extLst>
          </p:cNvPr>
          <p:cNvPicPr>
            <a:picLocks noChangeAspect="1"/>
          </p:cNvPicPr>
          <p:nvPr/>
        </p:nvPicPr>
        <p:blipFill rotWithShape="1">
          <a:blip r:embed="rId3"/>
          <a:srcRect l="26724" t="18371" r="37195" b="20385"/>
          <a:stretch/>
        </p:blipFill>
        <p:spPr>
          <a:xfrm>
            <a:off x="1116488" y="2139436"/>
            <a:ext cx="6911023" cy="3753843"/>
          </a:xfrm>
          <a:prstGeom prst="rect">
            <a:avLst/>
          </a:prstGeom>
        </p:spPr>
      </p:pic>
      <p:pic>
        <p:nvPicPr>
          <p:cNvPr id="2" name="Picture 3" descr="vtrans-logo">
            <a:extLst>
              <a:ext uri="{FF2B5EF4-FFF2-40B4-BE49-F238E27FC236}">
                <a16:creationId xmlns:a16="http://schemas.microsoft.com/office/drawing/2014/main" id="{36770982-C0C3-E7C4-6789-98E8C56D59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72813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4775" y="937856"/>
            <a:ext cx="3314285" cy="1420736"/>
          </a:xfrm>
        </p:spPr>
        <p:txBody>
          <a:bodyPr vert="horz" lIns="91440" tIns="45720" rIns="91440" bIns="45720" rtlCol="0" anchor="b">
            <a:normAutofit/>
          </a:bodyPr>
          <a:lstStyle/>
          <a:p>
            <a:pPr marL="91440" eaLnBrk="1" hangingPunct="1">
              <a:lnSpc>
                <a:spcPct val="90000"/>
              </a:lnSpc>
            </a:pPr>
            <a:r>
              <a:rPr lang="en-US" altLang="en-US" sz="2900" kern="1200" dirty="0">
                <a:solidFill>
                  <a:schemeClr val="accent1"/>
                </a:solidFill>
                <a:latin typeface="+mj-lt"/>
                <a:ea typeface="+mj-ea"/>
                <a:cs typeface="+mj-cs"/>
              </a:rPr>
              <a:t>Removal of Existing Bridge &amp; Proposed Bridge Components</a:t>
            </a:r>
            <a:endParaRPr lang="en-US" sz="2900" kern="1200" dirty="0">
              <a:solidFill>
                <a:schemeClr val="accent1"/>
              </a:solidFill>
              <a:latin typeface="+mj-lt"/>
              <a:ea typeface="+mj-ea"/>
              <a:cs typeface="+mj-cs"/>
            </a:endParaRPr>
          </a:p>
        </p:txBody>
      </p:sp>
      <p:sp>
        <p:nvSpPr>
          <p:cNvPr id="2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7B333B45-2818-885F-78A5-498A38C08EB3}"/>
              </a:ext>
            </a:extLst>
          </p:cNvPr>
          <p:cNvSpPr>
            <a:spLocks noGrp="1"/>
          </p:cNvSpPr>
          <p:nvPr>
            <p:ph idx="1"/>
          </p:nvPr>
        </p:nvSpPr>
        <p:spPr>
          <a:xfrm>
            <a:off x="104775" y="2807208"/>
            <a:ext cx="2940177" cy="3410712"/>
          </a:xfrm>
        </p:spPr>
        <p:txBody>
          <a:bodyPr vert="horz" lIns="91440" tIns="45720" rIns="91440" bIns="45720" rtlCol="0" anchor="t">
            <a:normAutofit lnSpcReduction="10000"/>
          </a:bodyPr>
          <a:lstStyle/>
          <a:p>
            <a:pPr marL="398462" indent="-228600" eaLnBrk="1" hangingPunct="1">
              <a:lnSpc>
                <a:spcPct val="90000"/>
              </a:lnSpc>
              <a:buFont typeface="Arial" panose="020B0604020202020204" pitchFamily="34" charset="0"/>
              <a:buChar char="•"/>
            </a:pPr>
            <a:r>
              <a:rPr lang="en-US" sz="1900" dirty="0">
                <a:solidFill>
                  <a:schemeClr val="tx1"/>
                </a:solidFill>
                <a:latin typeface="+mn-lt"/>
                <a:ea typeface="+mn-ea"/>
                <a:cs typeface="+mn-cs"/>
              </a:rPr>
              <a:t>Existing superstructure will be removed </a:t>
            </a:r>
          </a:p>
          <a:p>
            <a:pPr marL="169862" indent="0" eaLnBrk="1" hangingPunct="1">
              <a:lnSpc>
                <a:spcPct val="90000"/>
              </a:lnSpc>
              <a:buNone/>
            </a:pPr>
            <a:endParaRPr lang="en-US" sz="1900" dirty="0">
              <a:solidFill>
                <a:schemeClr val="tx1"/>
              </a:solidFill>
              <a:latin typeface="+mn-lt"/>
              <a:ea typeface="+mn-ea"/>
              <a:cs typeface="+mn-cs"/>
            </a:endParaRPr>
          </a:p>
          <a:p>
            <a:pPr marL="398462" indent="-228600" eaLnBrk="1" hangingPunct="1">
              <a:lnSpc>
                <a:spcPct val="90000"/>
              </a:lnSpc>
              <a:buFont typeface="Arial" panose="020B0604020202020204" pitchFamily="34" charset="0"/>
              <a:buChar char="•"/>
            </a:pPr>
            <a:r>
              <a:rPr lang="en-US" sz="1900" dirty="0">
                <a:solidFill>
                  <a:schemeClr val="tx1"/>
                </a:solidFill>
                <a:latin typeface="+mn-lt"/>
                <a:ea typeface="+mn-ea"/>
                <a:cs typeface="+mn-cs"/>
              </a:rPr>
              <a:t>Existing abutments will be partially removed / cut down to minimize excavation in the urban setting. </a:t>
            </a:r>
          </a:p>
          <a:p>
            <a:pPr marL="398462" indent="-228600" eaLnBrk="1" hangingPunct="1">
              <a:lnSpc>
                <a:spcPct val="90000"/>
              </a:lnSpc>
              <a:buFont typeface="Arial" panose="020B0604020202020204" pitchFamily="34" charset="0"/>
              <a:buChar char="•"/>
            </a:pPr>
            <a:endParaRPr lang="en-US" sz="1900" dirty="0">
              <a:solidFill>
                <a:schemeClr val="tx1"/>
              </a:solidFill>
              <a:latin typeface="+mn-lt"/>
              <a:ea typeface="+mn-ea"/>
              <a:cs typeface="+mn-cs"/>
            </a:endParaRPr>
          </a:p>
          <a:p>
            <a:pPr marL="398462" indent="-228600" eaLnBrk="1" hangingPunct="1">
              <a:lnSpc>
                <a:spcPct val="90000"/>
              </a:lnSpc>
              <a:buFont typeface="Arial" panose="020B0604020202020204" pitchFamily="34" charset="0"/>
              <a:buChar char="•"/>
            </a:pPr>
            <a:r>
              <a:rPr lang="en-US" sz="1900" dirty="0">
                <a:solidFill>
                  <a:schemeClr val="tx1"/>
                </a:solidFill>
                <a:latin typeface="+mn-lt"/>
                <a:ea typeface="+mn-ea"/>
                <a:cs typeface="+mn-cs"/>
              </a:rPr>
              <a:t>Bridge piers will be completely removed from the channel. </a:t>
            </a:r>
          </a:p>
        </p:txBody>
      </p:sp>
      <p:pic>
        <p:nvPicPr>
          <p:cNvPr id="7" name="Picture 6">
            <a:extLst>
              <a:ext uri="{FF2B5EF4-FFF2-40B4-BE49-F238E27FC236}">
                <a16:creationId xmlns:a16="http://schemas.microsoft.com/office/drawing/2014/main" id="{865D6768-8089-6E4E-9513-15EEEDC99567}"/>
              </a:ext>
            </a:extLst>
          </p:cNvPr>
          <p:cNvPicPr>
            <a:picLocks noChangeAspect="1"/>
          </p:cNvPicPr>
          <p:nvPr/>
        </p:nvPicPr>
        <p:blipFill>
          <a:blip r:embed="rId2"/>
          <a:stretch>
            <a:fillRect/>
          </a:stretch>
        </p:blipFill>
        <p:spPr>
          <a:xfrm>
            <a:off x="3490722" y="1442023"/>
            <a:ext cx="5177790" cy="3973953"/>
          </a:xfrm>
          <a:prstGeom prst="rect">
            <a:avLst/>
          </a:prstGeom>
        </p:spPr>
      </p:pic>
      <p:pic>
        <p:nvPicPr>
          <p:cNvPr id="10" name="Picture 3" descr="vtrans-logo">
            <a:extLst>
              <a:ext uri="{FF2B5EF4-FFF2-40B4-BE49-F238E27FC236}">
                <a16:creationId xmlns:a16="http://schemas.microsoft.com/office/drawing/2014/main" id="{8668D63A-79BB-F3E1-8D16-93A9964C4E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1">
            <a:extLst>
              <a:ext uri="{FF2B5EF4-FFF2-40B4-BE49-F238E27FC236}">
                <a16:creationId xmlns:a16="http://schemas.microsoft.com/office/drawing/2014/main" id="{26E9E9C4-C887-6B7A-0CD2-D0474B0C16CE}"/>
              </a:ext>
            </a:extLst>
          </p:cNvPr>
          <p:cNvSpPr/>
          <p:nvPr/>
        </p:nvSpPr>
        <p:spPr>
          <a:xfrm>
            <a:off x="6896100" y="2573756"/>
            <a:ext cx="1165860" cy="160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91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8650" y="365125"/>
            <a:ext cx="2862072" cy="1938076"/>
          </a:xfrm>
        </p:spPr>
        <p:txBody>
          <a:bodyPr>
            <a:normAutofit/>
          </a:bodyPr>
          <a:lstStyle/>
          <a:p>
            <a:r>
              <a:rPr lang="en-US" sz="3200" dirty="0">
                <a:solidFill>
                  <a:schemeClr val="accent1"/>
                </a:solidFill>
                <a:latin typeface="+mj-lt"/>
              </a:rPr>
              <a:t>Hydraulics</a:t>
            </a:r>
          </a:p>
        </p:txBody>
      </p:sp>
      <p:sp>
        <p:nvSpPr>
          <p:cNvPr id="6" name="Content Placeholder 5">
            <a:extLst>
              <a:ext uri="{FF2B5EF4-FFF2-40B4-BE49-F238E27FC236}">
                <a16:creationId xmlns:a16="http://schemas.microsoft.com/office/drawing/2014/main" id="{F0896DBD-9C91-46D5-9587-CC4E055B212D}"/>
              </a:ext>
            </a:extLst>
          </p:cNvPr>
          <p:cNvSpPr>
            <a:spLocks noGrp="1"/>
          </p:cNvSpPr>
          <p:nvPr>
            <p:ph idx="1"/>
          </p:nvPr>
        </p:nvSpPr>
        <p:spPr>
          <a:xfrm>
            <a:off x="168965" y="1874805"/>
            <a:ext cx="3321757" cy="3694373"/>
          </a:xfrm>
        </p:spPr>
        <p:txBody>
          <a:bodyPr>
            <a:normAutofit/>
          </a:bodyPr>
          <a:lstStyle/>
          <a:p>
            <a:pPr marL="0" lvl="1" indent="0">
              <a:lnSpc>
                <a:spcPct val="90000"/>
              </a:lnSpc>
              <a:spcBef>
                <a:spcPts val="600"/>
              </a:spcBef>
              <a:buNone/>
            </a:pPr>
            <a:r>
              <a:rPr lang="en-US" sz="1600" b="1" dirty="0">
                <a:solidFill>
                  <a:schemeClr val="tx1"/>
                </a:solidFill>
              </a:rPr>
              <a:t>Proposed 140’ single span, integral abutment bridge improves hydraulic conditions</a:t>
            </a:r>
          </a:p>
          <a:p>
            <a:pPr marL="0" lvl="1" indent="0">
              <a:lnSpc>
                <a:spcPct val="90000"/>
              </a:lnSpc>
              <a:spcBef>
                <a:spcPts val="600"/>
              </a:spcBef>
              <a:buNone/>
            </a:pPr>
            <a:endParaRPr lang="en-US" sz="1600" dirty="0">
              <a:solidFill>
                <a:schemeClr val="tx1"/>
              </a:solidFill>
            </a:endParaRPr>
          </a:p>
          <a:p>
            <a:pPr marL="91440" lvl="1">
              <a:lnSpc>
                <a:spcPct val="90000"/>
              </a:lnSpc>
              <a:spcBef>
                <a:spcPts val="600"/>
              </a:spcBef>
              <a:buFontTx/>
              <a:buChar char="-"/>
            </a:pPr>
            <a:r>
              <a:rPr lang="en-US" sz="1600" dirty="0">
                <a:solidFill>
                  <a:schemeClr val="tx1"/>
                </a:solidFill>
              </a:rPr>
              <a:t>Increased hydraulic Opening</a:t>
            </a:r>
          </a:p>
          <a:p>
            <a:pPr marL="91440" lvl="1">
              <a:lnSpc>
                <a:spcPct val="90000"/>
              </a:lnSpc>
              <a:spcBef>
                <a:spcPts val="600"/>
              </a:spcBef>
              <a:buFontTx/>
              <a:buChar char="-"/>
            </a:pPr>
            <a:endParaRPr lang="en-US" sz="1600" dirty="0">
              <a:solidFill>
                <a:schemeClr val="tx1"/>
              </a:solidFill>
            </a:endParaRPr>
          </a:p>
          <a:p>
            <a:pPr marL="0" lvl="1" indent="0">
              <a:lnSpc>
                <a:spcPct val="90000"/>
              </a:lnSpc>
              <a:spcBef>
                <a:spcPts val="600"/>
              </a:spcBef>
              <a:buNone/>
            </a:pPr>
            <a:r>
              <a:rPr lang="en-US" sz="1600" b="1" dirty="0">
                <a:solidFill>
                  <a:schemeClr val="tx1"/>
                </a:solidFill>
              </a:rPr>
              <a:t>Removal of Piers:</a:t>
            </a:r>
          </a:p>
          <a:p>
            <a:pPr marL="0" lvl="1" indent="0">
              <a:lnSpc>
                <a:spcPct val="90000"/>
              </a:lnSpc>
              <a:spcBef>
                <a:spcPts val="600"/>
              </a:spcBef>
              <a:buNone/>
            </a:pPr>
            <a:endParaRPr lang="en-US" sz="1600" dirty="0">
              <a:solidFill>
                <a:schemeClr val="tx1"/>
              </a:solidFill>
            </a:endParaRPr>
          </a:p>
          <a:p>
            <a:pPr marL="91440" lvl="1">
              <a:lnSpc>
                <a:spcPct val="90000"/>
              </a:lnSpc>
              <a:spcBef>
                <a:spcPts val="600"/>
              </a:spcBef>
              <a:buFontTx/>
              <a:buChar char="-"/>
            </a:pPr>
            <a:r>
              <a:rPr lang="en-US" sz="1600" dirty="0">
                <a:solidFill>
                  <a:schemeClr val="tx1"/>
                </a:solidFill>
              </a:rPr>
              <a:t>Eliminates Debris Concerns </a:t>
            </a:r>
          </a:p>
          <a:p>
            <a:pPr marL="91440" lvl="1">
              <a:lnSpc>
                <a:spcPct val="90000"/>
              </a:lnSpc>
              <a:spcBef>
                <a:spcPts val="600"/>
              </a:spcBef>
              <a:buFontTx/>
              <a:buChar char="-"/>
            </a:pPr>
            <a:r>
              <a:rPr lang="en-US" sz="1600" dirty="0">
                <a:solidFill>
                  <a:schemeClr val="tx1"/>
                </a:solidFill>
              </a:rPr>
              <a:t>Decreases Scour Potential </a:t>
            </a:r>
          </a:p>
          <a:p>
            <a:pPr marL="631825" lvl="1" indent="0">
              <a:lnSpc>
                <a:spcPct val="90000"/>
              </a:lnSpc>
              <a:buNone/>
            </a:pPr>
            <a:endParaRPr lang="en-US" sz="1200" dirty="0">
              <a:solidFill>
                <a:schemeClr val="tx1"/>
              </a:solidFill>
            </a:endParaRPr>
          </a:p>
          <a:p>
            <a:pPr marL="631825" lvl="1" indent="0">
              <a:lnSpc>
                <a:spcPct val="90000"/>
              </a:lnSpc>
              <a:buNone/>
            </a:pPr>
            <a:endParaRPr lang="en-US" sz="1200" dirty="0">
              <a:solidFill>
                <a:schemeClr val="tx1"/>
              </a:solidFill>
            </a:endParaRPr>
          </a:p>
          <a:p>
            <a:pPr marL="631825" lvl="1" indent="0">
              <a:lnSpc>
                <a:spcPct val="90000"/>
              </a:lnSpc>
              <a:buNone/>
            </a:pPr>
            <a:endParaRPr lang="en-US" sz="1200" dirty="0">
              <a:solidFill>
                <a:schemeClr val="tx1"/>
              </a:solidFill>
            </a:endParaRPr>
          </a:p>
          <a:p>
            <a:pPr marL="631825" lvl="1" indent="0">
              <a:lnSpc>
                <a:spcPct val="90000"/>
              </a:lnSpc>
              <a:buNone/>
            </a:pPr>
            <a:endParaRPr lang="en-US" sz="1200" dirty="0">
              <a:solidFill>
                <a:schemeClr val="tx1"/>
              </a:solidFill>
            </a:endParaRPr>
          </a:p>
          <a:p>
            <a:pPr marL="631825" lvl="1" indent="0">
              <a:lnSpc>
                <a:spcPct val="90000"/>
              </a:lnSpc>
              <a:buNone/>
            </a:pPr>
            <a:endParaRPr lang="en-US" sz="1200" dirty="0"/>
          </a:p>
          <a:p>
            <a:pPr marL="631825" lvl="1" indent="0">
              <a:lnSpc>
                <a:spcPct val="90000"/>
              </a:lnSpc>
              <a:buNone/>
            </a:pPr>
            <a:endParaRPr lang="en-US" sz="1200" dirty="0"/>
          </a:p>
          <a:p>
            <a:pPr>
              <a:lnSpc>
                <a:spcPct val="90000"/>
              </a:lnSpc>
            </a:pPr>
            <a:endParaRPr lang="en-US" sz="1200" dirty="0"/>
          </a:p>
        </p:txBody>
      </p:sp>
      <p:pic>
        <p:nvPicPr>
          <p:cNvPr id="5" name="Picture 4">
            <a:extLst>
              <a:ext uri="{FF2B5EF4-FFF2-40B4-BE49-F238E27FC236}">
                <a16:creationId xmlns:a16="http://schemas.microsoft.com/office/drawing/2014/main" id="{D846F1D1-A6C2-B9D8-00F7-0BB4D794365B}"/>
              </a:ext>
            </a:extLst>
          </p:cNvPr>
          <p:cNvPicPr>
            <a:picLocks noChangeAspect="1"/>
          </p:cNvPicPr>
          <p:nvPr/>
        </p:nvPicPr>
        <p:blipFill rotWithShape="1">
          <a:blip r:embed="rId2"/>
          <a:srcRect l="9382"/>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Picture 1">
            <a:extLst>
              <a:ext uri="{FF2B5EF4-FFF2-40B4-BE49-F238E27FC236}">
                <a16:creationId xmlns:a16="http://schemas.microsoft.com/office/drawing/2014/main" id="{1A5E26C2-E52A-FE4F-DDA6-407DE1E67BB8}"/>
              </a:ext>
            </a:extLst>
          </p:cNvPr>
          <p:cNvPicPr>
            <a:picLocks noChangeAspect="1"/>
          </p:cNvPicPr>
          <p:nvPr/>
        </p:nvPicPr>
        <p:blipFill rotWithShape="1">
          <a:blip r:embed="rId3"/>
          <a:srcRect l="16030" t="17327" r="34250" b="10619"/>
          <a:stretch/>
        </p:blipFill>
        <p:spPr>
          <a:xfrm>
            <a:off x="3403790" y="3655768"/>
            <a:ext cx="5740210" cy="266198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7" name="Picture 3" descr="vtrans-logo">
            <a:extLst>
              <a:ext uri="{FF2B5EF4-FFF2-40B4-BE49-F238E27FC236}">
                <a16:creationId xmlns:a16="http://schemas.microsoft.com/office/drawing/2014/main" id="{66C43834-9AE7-FF6F-39A7-5DE7BF6344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30602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Introductions</a:t>
            </a:r>
          </a:p>
        </p:txBody>
      </p:sp>
      <p:sp>
        <p:nvSpPr>
          <p:cNvPr id="4099" name="Content Placeholder 4"/>
          <p:cNvSpPr>
            <a:spLocks noGrp="1"/>
          </p:cNvSpPr>
          <p:nvPr>
            <p:ph idx="4294967295"/>
          </p:nvPr>
        </p:nvSpPr>
        <p:spPr>
          <a:xfrm>
            <a:off x="1720515" y="1268599"/>
            <a:ext cx="5432760" cy="4817875"/>
          </a:xfrm>
        </p:spPr>
        <p:txBody>
          <a:bodyPr/>
          <a:lstStyle/>
          <a:p>
            <a:pPr marL="398462" indent="0" algn="ctr">
              <a:buNone/>
            </a:pPr>
            <a:endParaRPr lang="en-US" dirty="0">
              <a:solidFill>
                <a:schemeClr val="tx1"/>
              </a:solidFill>
            </a:endParaRPr>
          </a:p>
          <a:p>
            <a:pPr marL="398462" indent="0" algn="ctr">
              <a:buNone/>
            </a:pPr>
            <a:r>
              <a:rPr lang="en-US" sz="2400" b="1" dirty="0">
                <a:solidFill>
                  <a:schemeClr val="tx1"/>
                </a:solidFill>
              </a:rPr>
              <a:t>Gary Laroche, P.E.</a:t>
            </a:r>
          </a:p>
          <a:p>
            <a:pPr marL="398462" indent="0" algn="ctr">
              <a:buNone/>
            </a:pPr>
            <a:r>
              <a:rPr lang="en-US" dirty="0">
                <a:solidFill>
                  <a:schemeClr val="tx1"/>
                </a:solidFill>
              </a:rPr>
              <a:t>VTrans Consultant Project Manager</a:t>
            </a:r>
          </a:p>
          <a:p>
            <a:pPr marL="398462" indent="0" algn="ctr">
              <a:buNone/>
            </a:pPr>
            <a:endParaRPr lang="en-US" dirty="0">
              <a:solidFill>
                <a:schemeClr val="tx1"/>
              </a:solidFill>
            </a:endParaRPr>
          </a:p>
          <a:p>
            <a:pPr marL="398462" indent="0" algn="ctr">
              <a:buNone/>
            </a:pPr>
            <a:r>
              <a:rPr lang="en-US" sz="2400" b="1" dirty="0">
                <a:solidFill>
                  <a:schemeClr val="tx1"/>
                </a:solidFill>
              </a:rPr>
              <a:t>Alan Legacy</a:t>
            </a:r>
          </a:p>
          <a:p>
            <a:pPr marL="398462" indent="0" algn="ctr">
              <a:buNone/>
            </a:pPr>
            <a:r>
              <a:rPr lang="en-US" dirty="0">
                <a:solidFill>
                  <a:schemeClr val="tx1"/>
                </a:solidFill>
              </a:rPr>
              <a:t>VTrans Utilities Coordinator</a:t>
            </a:r>
          </a:p>
          <a:p>
            <a:pPr marL="398462" indent="0" algn="ctr">
              <a:buNone/>
            </a:pPr>
            <a:endParaRPr lang="en-US" dirty="0">
              <a:solidFill>
                <a:schemeClr val="tx1"/>
              </a:solidFill>
            </a:endParaRPr>
          </a:p>
          <a:p>
            <a:pPr marL="398462" indent="0" algn="ctr">
              <a:buNone/>
            </a:pPr>
            <a:r>
              <a:rPr lang="en-US" sz="2400" b="1" dirty="0">
                <a:solidFill>
                  <a:schemeClr val="tx1"/>
                </a:solidFill>
              </a:rPr>
              <a:t>Mike Keedy</a:t>
            </a:r>
          </a:p>
          <a:p>
            <a:pPr marL="398462" indent="0" algn="ctr">
              <a:buNone/>
            </a:pPr>
            <a:r>
              <a:rPr lang="en-US" dirty="0">
                <a:solidFill>
                  <a:schemeClr val="tx1"/>
                </a:solidFill>
              </a:rPr>
              <a:t>VTrans Project Contamination Engineer</a:t>
            </a:r>
          </a:p>
          <a:p>
            <a:pPr marL="398462" indent="0" algn="ctr">
              <a:buNone/>
            </a:pPr>
            <a:endParaRPr lang="en-US" dirty="0">
              <a:solidFill>
                <a:schemeClr val="tx1"/>
              </a:solidFill>
            </a:endParaRPr>
          </a:p>
          <a:p>
            <a:pPr marL="398462" indent="0" algn="ctr">
              <a:buNone/>
            </a:pPr>
            <a:r>
              <a:rPr lang="en-US" b="1" dirty="0">
                <a:solidFill>
                  <a:schemeClr val="tx1"/>
                </a:solidFill>
              </a:rPr>
              <a:t>Nancy Avery, P.E.</a:t>
            </a:r>
          </a:p>
          <a:p>
            <a:pPr marL="398462" indent="0" algn="ctr">
              <a:buNone/>
            </a:pPr>
            <a:r>
              <a:rPr lang="en-US" dirty="0">
                <a:solidFill>
                  <a:schemeClr val="tx1"/>
                </a:solidFill>
              </a:rPr>
              <a:t>VTrans - Work Zone Safety Engineer </a:t>
            </a:r>
          </a:p>
          <a:p>
            <a:pPr marL="398462" indent="0" algn="ctr">
              <a:buNone/>
            </a:pPr>
            <a:endParaRPr lang="en-US" dirty="0"/>
          </a:p>
          <a:p>
            <a:pPr marL="398462" indent="0" algn="ctr">
              <a:buNone/>
            </a:pPr>
            <a:endParaRPr lang="en-US" dirty="0"/>
          </a:p>
          <a:p>
            <a:pPr marL="398462" indent="0" algn="ctr">
              <a:buNone/>
            </a:pPr>
            <a:endParaRPr lang="en-US" dirty="0"/>
          </a:p>
        </p:txBody>
      </p:sp>
      <p:pic>
        <p:nvPicPr>
          <p:cNvPr id="3" name="Picture 3" descr="vtrans-logo">
            <a:extLst>
              <a:ext uri="{FF2B5EF4-FFF2-40B4-BE49-F238E27FC236}">
                <a16:creationId xmlns:a16="http://schemas.microsoft.com/office/drawing/2014/main" id="{5B393A4C-C42C-A1E8-3DA8-6C5B566C6A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8087" y="6187507"/>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268383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3FD6-E148-248B-A8ED-971C11A64511}"/>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6D9F1C11-BE41-EC31-FBA2-E1CBE370A52A}"/>
              </a:ext>
            </a:extLst>
          </p:cNvPr>
          <p:cNvSpPr>
            <a:spLocks noGrp="1"/>
          </p:cNvSpPr>
          <p:nvPr>
            <p:ph type="title"/>
          </p:nvPr>
        </p:nvSpPr>
        <p:spPr>
          <a:xfrm>
            <a:off x="-9332" y="-227903"/>
            <a:ext cx="9153331" cy="1143000"/>
          </a:xfrm>
        </p:spPr>
        <p:txBody>
          <a:bodyPr/>
          <a:lstStyle/>
          <a:p>
            <a:r>
              <a:rPr lang="en-US" b="1" dirty="0">
                <a:solidFill>
                  <a:schemeClr val="accent1"/>
                </a:solidFill>
                <a:latin typeface="+mj-lt"/>
              </a:rPr>
              <a:t>Design Characteristics</a:t>
            </a:r>
          </a:p>
        </p:txBody>
      </p:sp>
      <p:sp>
        <p:nvSpPr>
          <p:cNvPr id="4099" name="Content Placeholder 4">
            <a:extLst>
              <a:ext uri="{FF2B5EF4-FFF2-40B4-BE49-F238E27FC236}">
                <a16:creationId xmlns:a16="http://schemas.microsoft.com/office/drawing/2014/main" id="{D150A6F8-2EDB-EEAE-4595-969EBA1AD2DB}"/>
              </a:ext>
            </a:extLst>
          </p:cNvPr>
          <p:cNvSpPr>
            <a:spLocks noGrp="1"/>
          </p:cNvSpPr>
          <p:nvPr>
            <p:ph sz="quarter" idx="4294967295"/>
          </p:nvPr>
        </p:nvSpPr>
        <p:spPr>
          <a:xfrm>
            <a:off x="-76777" y="571347"/>
            <a:ext cx="8784236" cy="504392"/>
          </a:xfrm>
        </p:spPr>
        <p:txBody>
          <a:bodyPr/>
          <a:lstStyle/>
          <a:p>
            <a:pPr marL="398462" indent="0" algn="ctr">
              <a:spcBef>
                <a:spcPts val="2400"/>
              </a:spcBef>
              <a:buNone/>
            </a:pPr>
            <a:r>
              <a:rPr lang="en-US" sz="2400" dirty="0">
                <a:solidFill>
                  <a:schemeClr val="tx1"/>
                </a:solidFill>
                <a:latin typeface="+mj-lt"/>
              </a:rPr>
              <a:t>Bridge Railing</a:t>
            </a:r>
            <a:endParaRPr lang="en-US" dirty="0">
              <a:solidFill>
                <a:schemeClr val="tx1"/>
              </a:solidFill>
              <a:latin typeface="+mj-lt"/>
            </a:endParaRPr>
          </a:p>
        </p:txBody>
      </p:sp>
      <p:pic>
        <p:nvPicPr>
          <p:cNvPr id="10" name="Picture 3" descr="vtrans-logo">
            <a:extLst>
              <a:ext uri="{FF2B5EF4-FFF2-40B4-BE49-F238E27FC236}">
                <a16:creationId xmlns:a16="http://schemas.microsoft.com/office/drawing/2014/main" id="{E16E8EEC-1A9D-9E85-231D-C583800E98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DF850C5A-9D94-91B7-7EB6-E346BA62E0B9}"/>
              </a:ext>
            </a:extLst>
          </p:cNvPr>
          <p:cNvPicPr>
            <a:picLocks noChangeAspect="1"/>
          </p:cNvPicPr>
          <p:nvPr/>
        </p:nvPicPr>
        <p:blipFill rotWithShape="1">
          <a:blip r:embed="rId4"/>
          <a:srcRect l="5328" t="-2287"/>
          <a:stretch/>
        </p:blipFill>
        <p:spPr>
          <a:xfrm>
            <a:off x="5073317" y="1265486"/>
            <a:ext cx="3634142" cy="2279199"/>
          </a:xfrm>
          <a:prstGeom prst="rect">
            <a:avLst/>
          </a:prstGeom>
        </p:spPr>
      </p:pic>
      <p:pic>
        <p:nvPicPr>
          <p:cNvPr id="12" name="Picture 11">
            <a:extLst>
              <a:ext uri="{FF2B5EF4-FFF2-40B4-BE49-F238E27FC236}">
                <a16:creationId xmlns:a16="http://schemas.microsoft.com/office/drawing/2014/main" id="{B3AE2F63-FC1E-0D4B-CB4F-1EEF9F6CA4DC}"/>
              </a:ext>
            </a:extLst>
          </p:cNvPr>
          <p:cNvPicPr>
            <a:picLocks noChangeAspect="1"/>
          </p:cNvPicPr>
          <p:nvPr/>
        </p:nvPicPr>
        <p:blipFill>
          <a:blip r:embed="rId5"/>
          <a:stretch>
            <a:fillRect/>
          </a:stretch>
        </p:blipFill>
        <p:spPr>
          <a:xfrm>
            <a:off x="853721" y="3579438"/>
            <a:ext cx="2588810" cy="2764552"/>
          </a:xfrm>
          <a:prstGeom prst="rect">
            <a:avLst/>
          </a:prstGeom>
        </p:spPr>
      </p:pic>
      <p:pic>
        <p:nvPicPr>
          <p:cNvPr id="14" name="Picture 13">
            <a:extLst>
              <a:ext uri="{FF2B5EF4-FFF2-40B4-BE49-F238E27FC236}">
                <a16:creationId xmlns:a16="http://schemas.microsoft.com/office/drawing/2014/main" id="{60BF4954-F815-4546-4368-59F3E0FF3AE4}"/>
              </a:ext>
            </a:extLst>
          </p:cNvPr>
          <p:cNvPicPr>
            <a:picLocks noChangeAspect="1"/>
          </p:cNvPicPr>
          <p:nvPr/>
        </p:nvPicPr>
        <p:blipFill>
          <a:blip r:embed="rId6"/>
          <a:srcRect b="16494"/>
          <a:stretch>
            <a:fillRect/>
          </a:stretch>
        </p:blipFill>
        <p:spPr>
          <a:xfrm>
            <a:off x="5396067" y="3643744"/>
            <a:ext cx="2988642" cy="2601186"/>
          </a:xfrm>
          <a:prstGeom prst="rect">
            <a:avLst/>
          </a:prstGeom>
        </p:spPr>
      </p:pic>
      <p:pic>
        <p:nvPicPr>
          <p:cNvPr id="1026" name="Picture 2">
            <a:extLst>
              <a:ext uri="{FF2B5EF4-FFF2-40B4-BE49-F238E27FC236}">
                <a16:creationId xmlns:a16="http://schemas.microsoft.com/office/drawing/2014/main" id="{1599A7EF-42B1-8F3E-2563-6E82922D1C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9578"/>
          <a:stretch>
            <a:fillRect/>
          </a:stretch>
        </p:blipFill>
        <p:spPr bwMode="auto">
          <a:xfrm>
            <a:off x="582020" y="947590"/>
            <a:ext cx="3588798" cy="291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5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AB523-5442-DB2F-9F5E-AE4667AD1766}"/>
              </a:ext>
            </a:extLst>
          </p:cNvPr>
          <p:cNvPicPr>
            <a:picLocks noChangeAspect="1"/>
          </p:cNvPicPr>
          <p:nvPr/>
        </p:nvPicPr>
        <p:blipFill>
          <a:blip r:embed="rId3"/>
          <a:stretch>
            <a:fillRect/>
          </a:stretch>
        </p:blipFill>
        <p:spPr>
          <a:xfrm>
            <a:off x="3716564" y="1013004"/>
            <a:ext cx="5167260" cy="3052763"/>
          </a:xfrm>
          <a:prstGeom prst="rect">
            <a:avLst/>
          </a:prstGeom>
        </p:spPr>
      </p:pic>
      <p:sp>
        <p:nvSpPr>
          <p:cNvPr id="4098" name="Title 3"/>
          <p:cNvSpPr>
            <a:spLocks noGrp="1"/>
          </p:cNvSpPr>
          <p:nvPr>
            <p:ph type="title"/>
          </p:nvPr>
        </p:nvSpPr>
        <p:spPr>
          <a:xfrm>
            <a:off x="0" y="-129996"/>
            <a:ext cx="9153331" cy="1143000"/>
          </a:xfrm>
        </p:spPr>
        <p:txBody>
          <a:bodyPr/>
          <a:lstStyle/>
          <a:p>
            <a:r>
              <a:rPr lang="en-US" sz="2800" b="1" dirty="0">
                <a:solidFill>
                  <a:schemeClr val="accent1"/>
                </a:solidFill>
                <a:latin typeface="+mj-lt"/>
              </a:rPr>
              <a:t>Substructure – Independent Retaining Walls (WW1, WW4)</a:t>
            </a:r>
          </a:p>
        </p:txBody>
      </p:sp>
      <p:sp>
        <p:nvSpPr>
          <p:cNvPr id="26" name="Content Placeholder 4">
            <a:extLst>
              <a:ext uri="{FF2B5EF4-FFF2-40B4-BE49-F238E27FC236}">
                <a16:creationId xmlns:a16="http://schemas.microsoft.com/office/drawing/2014/main" id="{EB678F41-14E7-48C9-A9F5-C81DE0C610A1}"/>
              </a:ext>
            </a:extLst>
          </p:cNvPr>
          <p:cNvSpPr txBox="1">
            <a:spLocks/>
          </p:cNvSpPr>
          <p:nvPr/>
        </p:nvSpPr>
        <p:spPr bwMode="auto">
          <a:xfrm>
            <a:off x="3331149" y="1056952"/>
            <a:ext cx="3791619" cy="4507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8462" indent="0">
              <a:spcBef>
                <a:spcPts val="2400"/>
              </a:spcBef>
              <a:buNone/>
            </a:pPr>
            <a:r>
              <a:rPr lang="en-US" sz="1800" dirty="0">
                <a:solidFill>
                  <a:schemeClr val="accent3">
                    <a:lumMod val="20000"/>
                    <a:lumOff val="80000"/>
                  </a:schemeClr>
                </a:solidFill>
              </a:rPr>
              <a:t>Precast Concrete Retaining Wall </a:t>
            </a:r>
          </a:p>
        </p:txBody>
      </p:sp>
      <p:pic>
        <p:nvPicPr>
          <p:cNvPr id="20" name="Picture 3" descr="vtrans-logo">
            <a:extLst>
              <a:ext uri="{FF2B5EF4-FFF2-40B4-BE49-F238E27FC236}">
                <a16:creationId xmlns:a16="http://schemas.microsoft.com/office/drawing/2014/main" id="{F1918AAD-677F-4134-868D-C6FDC4B99C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Content Placeholder 4">
            <a:extLst>
              <a:ext uri="{FF2B5EF4-FFF2-40B4-BE49-F238E27FC236}">
                <a16:creationId xmlns:a16="http://schemas.microsoft.com/office/drawing/2014/main" id="{C0C3C069-6D3A-1CDF-2E7A-0CA02495357D}"/>
              </a:ext>
            </a:extLst>
          </p:cNvPr>
          <p:cNvSpPr txBox="1">
            <a:spLocks/>
          </p:cNvSpPr>
          <p:nvPr/>
        </p:nvSpPr>
        <p:spPr bwMode="auto">
          <a:xfrm>
            <a:off x="0" y="1032595"/>
            <a:ext cx="3523581" cy="473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8462" indent="0">
              <a:spcBef>
                <a:spcPts val="2400"/>
              </a:spcBef>
              <a:buFont typeface="Wingdings" pitchFamily="2" charset="2"/>
              <a:buNone/>
            </a:pPr>
            <a:r>
              <a:rPr lang="en-US" sz="1600" dirty="0">
                <a:solidFill>
                  <a:schemeClr val="tx1"/>
                </a:solidFill>
                <a:latin typeface="+mj-lt"/>
              </a:rPr>
              <a:t>Independent Retaining Walls will be utilized on the SW, NW, NE corners of the bridge. </a:t>
            </a:r>
          </a:p>
          <a:p>
            <a:pPr marL="398462" indent="0">
              <a:spcBef>
                <a:spcPts val="2400"/>
              </a:spcBef>
              <a:buFont typeface="Wingdings" pitchFamily="2" charset="2"/>
              <a:buNone/>
            </a:pPr>
            <a:r>
              <a:rPr lang="en-US" sz="1600" dirty="0">
                <a:solidFill>
                  <a:schemeClr val="tx1"/>
                </a:solidFill>
                <a:latin typeface="+mj-lt"/>
              </a:rPr>
              <a:t>Independent walls do not introduce torsional stresses on the substructure thus minimize the potential of concrete cracking during expansion and contraction of the bridge. </a:t>
            </a:r>
          </a:p>
          <a:p>
            <a:pPr marL="398462" indent="0">
              <a:spcBef>
                <a:spcPts val="2400"/>
              </a:spcBef>
              <a:buFont typeface="Wingdings" pitchFamily="2" charset="2"/>
              <a:buNone/>
            </a:pPr>
            <a:endParaRPr lang="en-US" sz="1600" dirty="0">
              <a:solidFill>
                <a:schemeClr val="tx1"/>
              </a:solidFill>
              <a:latin typeface="+mj-lt"/>
            </a:endParaRPr>
          </a:p>
          <a:p>
            <a:pPr marL="398462" indent="0">
              <a:spcBef>
                <a:spcPts val="2400"/>
              </a:spcBef>
              <a:buFont typeface="Wingdings" pitchFamily="2" charset="2"/>
              <a:buNone/>
            </a:pPr>
            <a:endParaRPr lang="en-US" sz="1600" dirty="0">
              <a:solidFill>
                <a:schemeClr val="tx1"/>
              </a:solidFill>
              <a:latin typeface="+mj-lt"/>
            </a:endParaRPr>
          </a:p>
          <a:p>
            <a:pPr marL="398462" indent="0">
              <a:spcBef>
                <a:spcPts val="2400"/>
              </a:spcBef>
              <a:buFont typeface="Wingdings" pitchFamily="2" charset="2"/>
              <a:buNone/>
            </a:pPr>
            <a:endParaRPr lang="en-US" dirty="0"/>
          </a:p>
          <a:p>
            <a:pPr>
              <a:spcBef>
                <a:spcPts val="2400"/>
              </a:spcBef>
            </a:pPr>
            <a:endParaRPr lang="en-US" sz="2400" dirty="0"/>
          </a:p>
          <a:p>
            <a:pPr lvl="1">
              <a:spcBef>
                <a:spcPts val="2400"/>
              </a:spcBef>
            </a:pPr>
            <a:endParaRPr lang="en-US" dirty="0"/>
          </a:p>
        </p:txBody>
      </p:sp>
      <p:sp>
        <p:nvSpPr>
          <p:cNvPr id="5" name="TextBox 4">
            <a:extLst>
              <a:ext uri="{FF2B5EF4-FFF2-40B4-BE49-F238E27FC236}">
                <a16:creationId xmlns:a16="http://schemas.microsoft.com/office/drawing/2014/main" id="{4E57EBDF-0516-596A-0EF0-9BA064AFF574}"/>
              </a:ext>
            </a:extLst>
          </p:cNvPr>
          <p:cNvSpPr txBox="1"/>
          <p:nvPr/>
        </p:nvSpPr>
        <p:spPr>
          <a:xfrm>
            <a:off x="352502" y="6267790"/>
            <a:ext cx="6728124" cy="1292662"/>
          </a:xfrm>
          <a:prstGeom prst="rect">
            <a:avLst/>
          </a:prstGeom>
          <a:noFill/>
        </p:spPr>
        <p:txBody>
          <a:bodyPr wrap="none" rtlCol="0">
            <a:spAutoFit/>
          </a:bodyPr>
          <a:lstStyle/>
          <a:p>
            <a:r>
              <a:rPr lang="en-US" sz="1200" b="1" dirty="0"/>
              <a:t>VTrans Approved Retaining Wall Systems:</a:t>
            </a:r>
          </a:p>
          <a:p>
            <a:endParaRPr lang="en-US" sz="1200" b="1" dirty="0"/>
          </a:p>
          <a:p>
            <a:r>
              <a:rPr lang="en-US" sz="800" dirty="0">
                <a:hlinkClick r:id="rId5"/>
              </a:rPr>
              <a:t>https://outside.vermont.gov/agency/VTRANS/external/docs/construction/03GeotechEng/Engineering/Approved%20Wall%20System%20List.pdf</a:t>
            </a:r>
            <a:endParaRPr lang="en-US" sz="800" dirty="0"/>
          </a:p>
          <a:p>
            <a:pPr lvl="1">
              <a:spcBef>
                <a:spcPts val="2400"/>
              </a:spcBef>
            </a:pPr>
            <a:endParaRPr lang="en-US" sz="800" dirty="0"/>
          </a:p>
          <a:p>
            <a:endParaRPr lang="en-US" dirty="0"/>
          </a:p>
        </p:txBody>
      </p:sp>
      <p:pic>
        <p:nvPicPr>
          <p:cNvPr id="8" name="Picture 7">
            <a:extLst>
              <a:ext uri="{FF2B5EF4-FFF2-40B4-BE49-F238E27FC236}">
                <a16:creationId xmlns:a16="http://schemas.microsoft.com/office/drawing/2014/main" id="{59C2201E-3BDF-6D31-F618-79DD1284D072}"/>
              </a:ext>
            </a:extLst>
          </p:cNvPr>
          <p:cNvPicPr>
            <a:picLocks noChangeAspect="1"/>
          </p:cNvPicPr>
          <p:nvPr/>
        </p:nvPicPr>
        <p:blipFill>
          <a:blip r:embed="rId6"/>
          <a:stretch>
            <a:fillRect/>
          </a:stretch>
        </p:blipFill>
        <p:spPr>
          <a:xfrm>
            <a:off x="540821" y="3668057"/>
            <a:ext cx="2578983" cy="2599733"/>
          </a:xfrm>
          <a:prstGeom prst="rect">
            <a:avLst/>
          </a:prstGeom>
        </p:spPr>
      </p:pic>
      <p:pic>
        <p:nvPicPr>
          <p:cNvPr id="10" name="Picture 9">
            <a:extLst>
              <a:ext uri="{FF2B5EF4-FFF2-40B4-BE49-F238E27FC236}">
                <a16:creationId xmlns:a16="http://schemas.microsoft.com/office/drawing/2014/main" id="{ACA40B76-73A5-56CD-FCA1-82C782997A6F}"/>
              </a:ext>
            </a:extLst>
          </p:cNvPr>
          <p:cNvPicPr>
            <a:picLocks noChangeAspect="1"/>
          </p:cNvPicPr>
          <p:nvPr/>
        </p:nvPicPr>
        <p:blipFill>
          <a:blip r:embed="rId7"/>
          <a:stretch>
            <a:fillRect/>
          </a:stretch>
        </p:blipFill>
        <p:spPr>
          <a:xfrm>
            <a:off x="3688594" y="3668057"/>
            <a:ext cx="3608121" cy="2876146"/>
          </a:xfrm>
          <a:prstGeom prst="rect">
            <a:avLst/>
          </a:prstGeom>
        </p:spPr>
      </p:pic>
    </p:spTree>
    <p:extLst>
      <p:ext uri="{BB962C8B-B14F-4D97-AF65-F5344CB8AC3E}">
        <p14:creationId xmlns:p14="http://schemas.microsoft.com/office/powerpoint/2010/main" val="312949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EBD4B-D0A0-DEA1-0756-56E5097DCFE1}"/>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DDE31B94-499E-9877-9755-6BDD6C0A0D93}"/>
              </a:ext>
            </a:extLst>
          </p:cNvPr>
          <p:cNvSpPr>
            <a:spLocks noGrp="1"/>
          </p:cNvSpPr>
          <p:nvPr>
            <p:ph type="title"/>
          </p:nvPr>
        </p:nvSpPr>
        <p:spPr>
          <a:xfrm>
            <a:off x="0" y="-129996"/>
            <a:ext cx="9153331" cy="1143000"/>
          </a:xfrm>
        </p:spPr>
        <p:txBody>
          <a:bodyPr/>
          <a:lstStyle/>
          <a:p>
            <a:r>
              <a:rPr lang="en-US" sz="2800" b="1" dirty="0">
                <a:solidFill>
                  <a:schemeClr val="accent1"/>
                </a:solidFill>
                <a:latin typeface="+mj-lt"/>
              </a:rPr>
              <a:t>Substructure – Independent Retaining Walls (WW2, WW3)</a:t>
            </a:r>
          </a:p>
        </p:txBody>
      </p:sp>
      <p:sp>
        <p:nvSpPr>
          <p:cNvPr id="26" name="Content Placeholder 4">
            <a:extLst>
              <a:ext uri="{FF2B5EF4-FFF2-40B4-BE49-F238E27FC236}">
                <a16:creationId xmlns:a16="http://schemas.microsoft.com/office/drawing/2014/main" id="{A9B3E9BA-320C-AE72-0D43-14FBCCFFDBCC}"/>
              </a:ext>
            </a:extLst>
          </p:cNvPr>
          <p:cNvSpPr txBox="1">
            <a:spLocks/>
          </p:cNvSpPr>
          <p:nvPr/>
        </p:nvSpPr>
        <p:spPr bwMode="auto">
          <a:xfrm>
            <a:off x="3392109" y="710356"/>
            <a:ext cx="5370891" cy="418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8462" indent="0">
              <a:spcBef>
                <a:spcPts val="2400"/>
              </a:spcBef>
              <a:buNone/>
            </a:pPr>
            <a:r>
              <a:rPr lang="en-US" sz="1800" dirty="0">
                <a:solidFill>
                  <a:schemeClr val="tx1"/>
                </a:solidFill>
              </a:rPr>
              <a:t>Permanent Soldier Pile Retaining Wall (Drilled)  </a:t>
            </a:r>
          </a:p>
        </p:txBody>
      </p:sp>
      <p:pic>
        <p:nvPicPr>
          <p:cNvPr id="20" name="Picture 3" descr="vtrans-logo">
            <a:extLst>
              <a:ext uri="{FF2B5EF4-FFF2-40B4-BE49-F238E27FC236}">
                <a16:creationId xmlns:a16="http://schemas.microsoft.com/office/drawing/2014/main" id="{253E25E2-0419-53E1-2939-FCB0F6DB47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Content Placeholder 4">
            <a:extLst>
              <a:ext uri="{FF2B5EF4-FFF2-40B4-BE49-F238E27FC236}">
                <a16:creationId xmlns:a16="http://schemas.microsoft.com/office/drawing/2014/main" id="{41E71827-B0DA-8D47-4239-935FEC694ED4}"/>
              </a:ext>
            </a:extLst>
          </p:cNvPr>
          <p:cNvSpPr txBox="1">
            <a:spLocks/>
          </p:cNvSpPr>
          <p:nvPr/>
        </p:nvSpPr>
        <p:spPr bwMode="auto">
          <a:xfrm>
            <a:off x="0" y="1032595"/>
            <a:ext cx="3611880" cy="8207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8462" indent="0">
              <a:spcBef>
                <a:spcPts val="2400"/>
              </a:spcBef>
              <a:buNone/>
            </a:pPr>
            <a:r>
              <a:rPr lang="en-US" sz="1400" dirty="0">
                <a:solidFill>
                  <a:schemeClr val="tx1"/>
                </a:solidFill>
                <a:latin typeface="+mj-lt"/>
              </a:rPr>
              <a:t>A concrete-faced soldier pile wall is a retaining wall system that utilizes steel H-shaped beams (soldier piles) driven or drilled into the ground at regular intervals, with a concrete facing (either cast-in-place or precast) installed to retain soil. This type of wall is often used for both temporary and permanent support of excavations, particularly in situations where a deep excavation is needed. </a:t>
            </a:r>
          </a:p>
          <a:p>
            <a:pPr marL="398462" indent="0">
              <a:spcBef>
                <a:spcPts val="2400"/>
              </a:spcBef>
              <a:buFont typeface="Wingdings" pitchFamily="2" charset="2"/>
              <a:buNone/>
            </a:pPr>
            <a:r>
              <a:rPr lang="en-US" sz="1400" dirty="0">
                <a:solidFill>
                  <a:schemeClr val="tx1"/>
                </a:solidFill>
                <a:latin typeface="+mj-lt"/>
              </a:rPr>
              <a:t>This wall type is required to minimize excavation limits on the Southeast and Northwest corners of the bridge to not impact impacting existing building foundations and utilities. This type of wall does not require reinforced earth behind it and will stand on its own if excavation is required behind it in the future to maintain municipal utilities, etc. </a:t>
            </a:r>
          </a:p>
          <a:p>
            <a:pPr marL="398462" indent="0">
              <a:spcBef>
                <a:spcPts val="2400"/>
              </a:spcBef>
              <a:buFont typeface="Wingdings" pitchFamily="2" charset="2"/>
              <a:buNone/>
            </a:pPr>
            <a:endParaRPr lang="en-US" sz="1600" dirty="0">
              <a:solidFill>
                <a:schemeClr val="tx1"/>
              </a:solidFill>
              <a:latin typeface="+mj-lt"/>
            </a:endParaRPr>
          </a:p>
          <a:p>
            <a:pPr marL="398462" indent="0">
              <a:spcBef>
                <a:spcPts val="2400"/>
              </a:spcBef>
              <a:buFont typeface="Wingdings" pitchFamily="2" charset="2"/>
              <a:buNone/>
            </a:pPr>
            <a:endParaRPr lang="en-US" dirty="0"/>
          </a:p>
          <a:p>
            <a:pPr>
              <a:spcBef>
                <a:spcPts val="2400"/>
              </a:spcBef>
            </a:pPr>
            <a:endParaRPr lang="en-US" sz="2400" dirty="0"/>
          </a:p>
          <a:p>
            <a:pPr lvl="1">
              <a:spcBef>
                <a:spcPts val="2400"/>
              </a:spcBef>
            </a:pPr>
            <a:endParaRPr lang="en-US" dirty="0"/>
          </a:p>
        </p:txBody>
      </p:sp>
      <p:pic>
        <p:nvPicPr>
          <p:cNvPr id="6" name="Picture 5">
            <a:extLst>
              <a:ext uri="{FF2B5EF4-FFF2-40B4-BE49-F238E27FC236}">
                <a16:creationId xmlns:a16="http://schemas.microsoft.com/office/drawing/2014/main" id="{7717DA64-6402-C3CA-8F07-1F4594FE67F3}"/>
              </a:ext>
            </a:extLst>
          </p:cNvPr>
          <p:cNvPicPr>
            <a:picLocks noChangeAspect="1"/>
          </p:cNvPicPr>
          <p:nvPr/>
        </p:nvPicPr>
        <p:blipFill>
          <a:blip r:embed="rId4"/>
          <a:stretch>
            <a:fillRect/>
          </a:stretch>
        </p:blipFill>
        <p:spPr>
          <a:xfrm>
            <a:off x="5700262" y="1032595"/>
            <a:ext cx="3276292" cy="3503051"/>
          </a:xfrm>
          <a:prstGeom prst="rect">
            <a:avLst/>
          </a:prstGeom>
        </p:spPr>
      </p:pic>
      <p:pic>
        <p:nvPicPr>
          <p:cNvPr id="9" name="Picture 8">
            <a:extLst>
              <a:ext uri="{FF2B5EF4-FFF2-40B4-BE49-F238E27FC236}">
                <a16:creationId xmlns:a16="http://schemas.microsoft.com/office/drawing/2014/main" id="{DE3D743A-96A1-F6E3-6B43-120D4355F943}"/>
              </a:ext>
            </a:extLst>
          </p:cNvPr>
          <p:cNvPicPr>
            <a:picLocks noChangeAspect="1"/>
          </p:cNvPicPr>
          <p:nvPr/>
        </p:nvPicPr>
        <p:blipFill>
          <a:blip r:embed="rId5"/>
          <a:stretch>
            <a:fillRect/>
          </a:stretch>
        </p:blipFill>
        <p:spPr>
          <a:xfrm>
            <a:off x="3684610" y="4174178"/>
            <a:ext cx="3228877" cy="2041052"/>
          </a:xfrm>
          <a:prstGeom prst="rect">
            <a:avLst/>
          </a:prstGeom>
        </p:spPr>
      </p:pic>
      <p:pic>
        <p:nvPicPr>
          <p:cNvPr id="12" name="Picture 11">
            <a:extLst>
              <a:ext uri="{FF2B5EF4-FFF2-40B4-BE49-F238E27FC236}">
                <a16:creationId xmlns:a16="http://schemas.microsoft.com/office/drawing/2014/main" id="{94BE2FD1-F766-C82D-50F5-0D5C5E3DBE01}"/>
              </a:ext>
            </a:extLst>
          </p:cNvPr>
          <p:cNvPicPr>
            <a:picLocks noChangeAspect="1"/>
          </p:cNvPicPr>
          <p:nvPr/>
        </p:nvPicPr>
        <p:blipFill>
          <a:blip r:embed="rId6"/>
          <a:stretch>
            <a:fillRect/>
          </a:stretch>
        </p:blipFill>
        <p:spPr>
          <a:xfrm>
            <a:off x="3362508" y="5921348"/>
            <a:ext cx="5790823" cy="293882"/>
          </a:xfrm>
          <a:prstGeom prst="rect">
            <a:avLst/>
          </a:prstGeom>
        </p:spPr>
      </p:pic>
      <p:pic>
        <p:nvPicPr>
          <p:cNvPr id="14" name="Picture 13">
            <a:extLst>
              <a:ext uri="{FF2B5EF4-FFF2-40B4-BE49-F238E27FC236}">
                <a16:creationId xmlns:a16="http://schemas.microsoft.com/office/drawing/2014/main" id="{AD998E0F-0390-FAF3-739C-36631AF207A4}"/>
              </a:ext>
            </a:extLst>
          </p:cNvPr>
          <p:cNvPicPr>
            <a:picLocks noChangeAspect="1"/>
          </p:cNvPicPr>
          <p:nvPr/>
        </p:nvPicPr>
        <p:blipFill>
          <a:blip r:embed="rId7"/>
          <a:stretch>
            <a:fillRect/>
          </a:stretch>
        </p:blipFill>
        <p:spPr>
          <a:xfrm>
            <a:off x="3550920" y="1290551"/>
            <a:ext cx="2061372" cy="2767637"/>
          </a:xfrm>
          <a:prstGeom prst="rect">
            <a:avLst/>
          </a:prstGeom>
        </p:spPr>
      </p:pic>
    </p:spTree>
    <p:extLst>
      <p:ext uri="{BB962C8B-B14F-4D97-AF65-F5344CB8AC3E}">
        <p14:creationId xmlns:p14="http://schemas.microsoft.com/office/powerpoint/2010/main" val="252848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txBox="1">
            <a:spLocks/>
          </p:cNvSpPr>
          <p:nvPr/>
        </p:nvSpPr>
        <p:spPr bwMode="auto">
          <a:xfrm>
            <a:off x="1143000" y="2245810"/>
            <a:ext cx="6858000" cy="1355750"/>
          </a:xfrm>
          <a:prstGeom prst="rect">
            <a:avLst/>
          </a:prstGeom>
        </p:spPr>
        <p:txBody>
          <a:bodyPr vert="horz" lIns="91440" tIns="45720" rIns="91440" bIns="45720" numCol="1" rtlCol="0" anchor="b" anchorCtr="0" compatLnSpc="1">
            <a:prstTxWarp prst="textNoShape">
              <a:avLst/>
            </a:prstTxWarp>
            <a:normAutofit/>
          </a:bodyPr>
          <a:lstStyle>
            <a:lvl1pPr marL="457200" indent="-287338" algn="l" rtl="0" eaLnBrk="0" fontAlgn="base" hangingPunct="0">
              <a:spcBef>
                <a:spcPct val="20000"/>
              </a:spcBef>
              <a:spcAft>
                <a:spcPct val="0"/>
              </a:spcAft>
              <a:buClr>
                <a:srgbClr val="92D050"/>
              </a:buClr>
              <a:buFont typeface="Wingdings" pitchFamily="2" charset="2"/>
              <a:buChar char="§"/>
              <a:defRPr sz="1600" kern="1200" baseline="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Clr>
                <a:srgbClr val="92D050"/>
              </a:buClr>
              <a:buFont typeface="Arial" charset="0"/>
              <a:buChar char="–"/>
              <a:defRPr sz="1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2" indent="0" eaLnBrk="1" hangingPunct="1">
              <a:lnSpc>
                <a:spcPct val="90000"/>
              </a:lnSpc>
              <a:spcBef>
                <a:spcPct val="0"/>
              </a:spcBef>
              <a:spcAft>
                <a:spcPts val="600"/>
              </a:spcAft>
              <a:buNone/>
            </a:pPr>
            <a:r>
              <a:rPr lang="en-US" sz="4700" kern="1200" dirty="0">
                <a:solidFill>
                  <a:schemeClr val="accent1"/>
                </a:solidFill>
                <a:latin typeface="+mj-lt"/>
                <a:ea typeface="+mj-ea"/>
                <a:cs typeface="+mj-cs"/>
              </a:rPr>
              <a:t>UTILITIES</a:t>
            </a:r>
          </a:p>
        </p:txBody>
      </p:sp>
      <p:pic>
        <p:nvPicPr>
          <p:cNvPr id="3" name="Picture 2">
            <a:extLst>
              <a:ext uri="{FF2B5EF4-FFF2-40B4-BE49-F238E27FC236}">
                <a16:creationId xmlns:a16="http://schemas.microsoft.com/office/drawing/2014/main" id="{5D05ABD8-2354-34F7-7EC7-C3095E0F460E}"/>
              </a:ext>
            </a:extLst>
          </p:cNvPr>
          <p:cNvPicPr>
            <a:picLocks noChangeAspect="1"/>
          </p:cNvPicPr>
          <p:nvPr/>
        </p:nvPicPr>
        <p:blipFill rotWithShape="1">
          <a:blip r:embed="rId3"/>
          <a:srcRect t="32823" r="3" b="3"/>
          <a:stretch/>
        </p:blipFill>
        <p:spPr>
          <a:xfrm>
            <a:off x="2736988" y="10"/>
            <a:ext cx="6407012" cy="213046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9" name="Picture 8">
            <a:extLst>
              <a:ext uri="{FF2B5EF4-FFF2-40B4-BE49-F238E27FC236}">
                <a16:creationId xmlns:a16="http://schemas.microsoft.com/office/drawing/2014/main" id="{1992157E-5398-0344-1FC4-6C17F7CBC135}"/>
              </a:ext>
            </a:extLst>
          </p:cNvPr>
          <p:cNvPicPr>
            <a:picLocks noChangeAspect="1"/>
          </p:cNvPicPr>
          <p:nvPr/>
        </p:nvPicPr>
        <p:blipFill rotWithShape="1">
          <a:blip r:embed="rId4"/>
          <a:srcRect t="3458" r="2" b="2"/>
          <a:stretch/>
        </p:blipFill>
        <p:spPr>
          <a:xfrm>
            <a:off x="20" y="-6956"/>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sp>
        <p:nvSpPr>
          <p:cNvPr id="96" name="Freeform 34">
            <a:extLst>
              <a:ext uri="{FF2B5EF4-FFF2-40B4-BE49-F238E27FC236}">
                <a16:creationId xmlns:a16="http://schemas.microsoft.com/office/drawing/2014/main" id="{1453C4A9-C0F7-4891-A7CA-C230D2F22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787645"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247942A8-627C-35F9-C0EE-56B5AE1A02A0}"/>
              </a:ext>
            </a:extLst>
          </p:cNvPr>
          <p:cNvPicPr>
            <a:picLocks noChangeAspect="1"/>
          </p:cNvPicPr>
          <p:nvPr/>
        </p:nvPicPr>
        <p:blipFill rotWithShape="1">
          <a:blip r:embed="rId5"/>
          <a:srcRect t="30883" r="-2" b="-2"/>
          <a:stretch/>
        </p:blipFill>
        <p:spPr>
          <a:xfrm>
            <a:off x="20" y="4682840"/>
            <a:ext cx="6422512"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3204936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4568" y="1283647"/>
            <a:ext cx="6954864" cy="4290706"/>
          </a:xfrm>
          <a:solidFill>
            <a:schemeClr val="bg1">
              <a:alpha val="80000"/>
            </a:schemeClr>
          </a:solidFill>
        </p:spPr>
        <p:txBody>
          <a:bodyPr/>
          <a:lstStyle/>
          <a:p>
            <a:pPr>
              <a:buFont typeface="Arial" panose="020B0604020202020204" pitchFamily="34" charset="0"/>
              <a:buChar char="•"/>
            </a:pPr>
            <a:r>
              <a:rPr lang="en-US" dirty="0">
                <a:solidFill>
                  <a:schemeClr val="tx1"/>
                </a:solidFill>
                <a:latin typeface="+mj-lt"/>
              </a:rPr>
              <a:t>Utility Relocations Underway: </a:t>
            </a:r>
          </a:p>
          <a:p>
            <a:pPr>
              <a:buFont typeface="Arial" panose="020B0604020202020204" pitchFamily="34" charset="0"/>
              <a:buChar char="•"/>
            </a:pPr>
            <a:r>
              <a:rPr lang="en-US" dirty="0">
                <a:solidFill>
                  <a:schemeClr val="tx1"/>
                </a:solidFill>
                <a:latin typeface="+mj-lt"/>
              </a:rPr>
              <a:t>Municipal Utilities:</a:t>
            </a:r>
          </a:p>
          <a:p>
            <a:pPr lvl="1">
              <a:buFont typeface="Arial" panose="020B0604020202020204" pitchFamily="34" charset="0"/>
              <a:buChar char="•"/>
            </a:pPr>
            <a:r>
              <a:rPr lang="en-US" sz="1600" dirty="0">
                <a:solidFill>
                  <a:schemeClr val="tx1"/>
                </a:solidFill>
                <a:latin typeface="+mj-lt"/>
              </a:rPr>
              <a:t>The Town of Northfield Water and Sewer Department has a waterline attached underneath the bridge.</a:t>
            </a:r>
          </a:p>
          <a:p>
            <a:pPr lvl="1">
              <a:buFont typeface="Arial" panose="020B0604020202020204" pitchFamily="34" charset="0"/>
              <a:buChar char="•"/>
            </a:pPr>
            <a:r>
              <a:rPr lang="en-US" sz="1600" dirty="0">
                <a:solidFill>
                  <a:schemeClr val="tx1"/>
                </a:solidFill>
                <a:latin typeface="+mj-lt"/>
              </a:rPr>
              <a:t>The Town of Northfield has street lighting on the 4 corners of the bridge.</a:t>
            </a:r>
          </a:p>
          <a:p>
            <a:pPr>
              <a:buFont typeface="Arial" panose="020B0604020202020204" pitchFamily="34" charset="0"/>
              <a:buChar char="•"/>
            </a:pPr>
            <a:r>
              <a:rPr lang="en-US" dirty="0">
                <a:solidFill>
                  <a:schemeClr val="tx1"/>
                </a:solidFill>
                <a:latin typeface="+mj-lt"/>
              </a:rPr>
              <a:t>Underground:</a:t>
            </a:r>
          </a:p>
          <a:p>
            <a:pPr lvl="1">
              <a:buFont typeface="Arial" panose="020B0604020202020204" pitchFamily="34" charset="0"/>
              <a:buChar char="•"/>
            </a:pPr>
            <a:r>
              <a:rPr lang="en-US" sz="1600" dirty="0">
                <a:solidFill>
                  <a:schemeClr val="tx1"/>
                </a:solidFill>
                <a:latin typeface="+mj-lt"/>
              </a:rPr>
              <a:t>Village of Northfield Electric Department has underground services.</a:t>
            </a:r>
          </a:p>
          <a:p>
            <a:pPr>
              <a:buFont typeface="Arial" panose="020B0604020202020204" pitchFamily="34" charset="0"/>
              <a:buChar char="•"/>
            </a:pPr>
            <a:r>
              <a:rPr lang="en-US" dirty="0">
                <a:solidFill>
                  <a:schemeClr val="tx1"/>
                </a:solidFill>
                <a:latin typeface="+mj-lt"/>
              </a:rPr>
              <a:t>Aerial:</a:t>
            </a:r>
          </a:p>
          <a:p>
            <a:pPr lvl="1">
              <a:buFont typeface="Arial" panose="020B0604020202020204" pitchFamily="34" charset="0"/>
              <a:buChar char="•"/>
            </a:pPr>
            <a:r>
              <a:rPr lang="en-US" sz="1600" dirty="0">
                <a:solidFill>
                  <a:schemeClr val="tx1"/>
                </a:solidFill>
                <a:latin typeface="+mj-lt"/>
              </a:rPr>
              <a:t>Northfield Electric – GMP Serving Electric Company</a:t>
            </a:r>
          </a:p>
          <a:p>
            <a:pPr lvl="1">
              <a:buFont typeface="Arial" panose="020B0604020202020204" pitchFamily="34" charset="0"/>
              <a:buChar char="•"/>
            </a:pPr>
            <a:r>
              <a:rPr lang="en-US" sz="1600" dirty="0">
                <a:solidFill>
                  <a:schemeClr val="tx1"/>
                </a:solidFill>
                <a:latin typeface="+mj-lt"/>
              </a:rPr>
              <a:t>TDS Telecom</a:t>
            </a:r>
          </a:p>
          <a:p>
            <a:pPr lvl="1">
              <a:buFont typeface="Arial" panose="020B0604020202020204" pitchFamily="34" charset="0"/>
              <a:buChar char="•"/>
            </a:pPr>
            <a:r>
              <a:rPr lang="en-US" sz="1600" dirty="0">
                <a:solidFill>
                  <a:schemeClr val="tx1"/>
                </a:solidFill>
                <a:latin typeface="+mj-lt"/>
              </a:rPr>
              <a:t>Trans Video </a:t>
            </a:r>
          </a:p>
          <a:p>
            <a:pPr lvl="1">
              <a:buFont typeface="Arial" panose="020B0604020202020204" pitchFamily="34" charset="0"/>
              <a:buChar char="•"/>
            </a:pPr>
            <a:r>
              <a:rPr lang="en-US" sz="1600" dirty="0" err="1">
                <a:solidFill>
                  <a:schemeClr val="tx1"/>
                </a:solidFill>
                <a:latin typeface="+mj-lt"/>
              </a:rPr>
              <a:t>FirstLight</a:t>
            </a:r>
            <a:r>
              <a:rPr lang="en-US" sz="1600" dirty="0">
                <a:solidFill>
                  <a:schemeClr val="tx1"/>
                </a:solidFill>
                <a:latin typeface="+mj-lt"/>
              </a:rPr>
              <a:t> Fiber</a:t>
            </a:r>
          </a:p>
        </p:txBody>
      </p:sp>
      <p:sp>
        <p:nvSpPr>
          <p:cNvPr id="2" name="Content Placeholder 3">
            <a:extLst>
              <a:ext uri="{FF2B5EF4-FFF2-40B4-BE49-F238E27FC236}">
                <a16:creationId xmlns:a16="http://schemas.microsoft.com/office/drawing/2014/main" id="{6109190F-5FF5-0681-5EC1-151E0D42846F}"/>
              </a:ext>
            </a:extLst>
          </p:cNvPr>
          <p:cNvSpPr txBox="1">
            <a:spLocks/>
          </p:cNvSpPr>
          <p:nvPr/>
        </p:nvSpPr>
        <p:spPr bwMode="auto">
          <a:xfrm>
            <a:off x="456216" y="211006"/>
            <a:ext cx="7927512" cy="542925"/>
          </a:xfrm>
          <a:prstGeom prst="rect">
            <a:avLst/>
          </a:prstGeom>
          <a:solidFill>
            <a:schemeClr val="bg1">
              <a:alpha val="85000"/>
            </a:schemeClr>
          </a:solidFill>
          <a:ln w="9525">
            <a:noFill/>
            <a:miter lim="800000"/>
            <a:headEnd/>
            <a:tailEnd/>
          </a:ln>
        </p:spPr>
        <p:txBody>
          <a:bodyPr vert="horz" wrap="square" lIns="91440" tIns="182880" rIns="91440" bIns="45720" numCol="1" anchor="t" anchorCtr="0" compatLnSpc="1">
            <a:prstTxWarp prst="textNoShape">
              <a:avLst/>
            </a:prstTxWarp>
          </a:bodyPr>
          <a:lstStyle>
            <a:lvl1pPr marL="457200" indent="-287338" algn="l" rtl="0" eaLnBrk="0" fontAlgn="base" hangingPunct="0">
              <a:spcBef>
                <a:spcPct val="20000"/>
              </a:spcBef>
              <a:spcAft>
                <a:spcPct val="0"/>
              </a:spcAft>
              <a:buClr>
                <a:srgbClr val="92D050"/>
              </a:buClr>
              <a:buFont typeface="Wingdings" pitchFamily="2" charset="2"/>
              <a:buChar char="§"/>
              <a:defRPr sz="1600" kern="1200" baseline="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Clr>
                <a:srgbClr val="92D050"/>
              </a:buClr>
              <a:buFont typeface="Arial" charset="0"/>
              <a:buChar char="–"/>
              <a:defRPr sz="1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1825" indent="0" algn="ctr">
              <a:spcBef>
                <a:spcPct val="0"/>
              </a:spcBef>
              <a:buNone/>
            </a:pPr>
            <a:r>
              <a:rPr lang="en-US" sz="2800" b="1" dirty="0">
                <a:solidFill>
                  <a:schemeClr val="accent1"/>
                </a:solidFill>
                <a:latin typeface="+mj-lt"/>
                <a:ea typeface="+mj-ea"/>
                <a:cs typeface="+mj-cs"/>
              </a:rPr>
              <a:t>Utility Relocation: Progress</a:t>
            </a:r>
          </a:p>
        </p:txBody>
      </p:sp>
      <p:pic>
        <p:nvPicPr>
          <p:cNvPr id="3" name="Picture 3" descr="vtrans-logo">
            <a:extLst>
              <a:ext uri="{FF2B5EF4-FFF2-40B4-BE49-F238E27FC236}">
                <a16:creationId xmlns:a16="http://schemas.microsoft.com/office/drawing/2014/main" id="{833BAB06-110A-18BC-2AC3-3A7C197101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949" y="6375531"/>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149461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 y="-11111"/>
            <a:ext cx="9163050" cy="1143000"/>
          </a:xfrm>
        </p:spPr>
        <p:txBody>
          <a:bodyPr/>
          <a:lstStyle/>
          <a:p>
            <a:pPr algn="ctr"/>
            <a:r>
              <a:rPr lang="en-US" sz="2800" b="1" dirty="0">
                <a:solidFill>
                  <a:schemeClr val="accent1"/>
                </a:solidFill>
                <a:latin typeface="+mj-lt"/>
              </a:rPr>
              <a:t>Utility Relocation: Progress</a:t>
            </a:r>
          </a:p>
        </p:txBody>
      </p:sp>
      <p:pic>
        <p:nvPicPr>
          <p:cNvPr id="12" name="Picture 3" descr="vtrans-logo">
            <a:extLst>
              <a:ext uri="{FF2B5EF4-FFF2-40B4-BE49-F238E27FC236}">
                <a16:creationId xmlns:a16="http://schemas.microsoft.com/office/drawing/2014/main" id="{DD6CADD9-5671-9A48-41F9-6A105F0325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Box 7">
            <a:extLst>
              <a:ext uri="{FF2B5EF4-FFF2-40B4-BE49-F238E27FC236}">
                <a16:creationId xmlns:a16="http://schemas.microsoft.com/office/drawing/2014/main" id="{7FE39809-5902-D86E-04C6-384AE35FC38F}"/>
              </a:ext>
            </a:extLst>
          </p:cNvPr>
          <p:cNvSpPr txBox="1"/>
          <p:nvPr/>
        </p:nvSpPr>
        <p:spPr>
          <a:xfrm>
            <a:off x="770910" y="1131889"/>
            <a:ext cx="7865745" cy="3539430"/>
          </a:xfrm>
          <a:prstGeom prst="rect">
            <a:avLst/>
          </a:prstGeom>
          <a:noFill/>
        </p:spPr>
        <p:txBody>
          <a:bodyPr wrap="square">
            <a:spAutoFit/>
          </a:bodyPr>
          <a:lstStyle/>
          <a:p>
            <a:pPr marL="747713" indent="-285750">
              <a:buFont typeface="Arial" panose="020B0604020202020204" pitchFamily="34" charset="0"/>
              <a:buChar char="•"/>
            </a:pPr>
            <a:endParaRPr lang="en-US" sz="1600" dirty="0">
              <a:latin typeface="+mj-lt"/>
            </a:endParaRPr>
          </a:p>
          <a:p>
            <a:pPr marL="747713" indent="-285750">
              <a:buClr>
                <a:schemeClr val="accent3">
                  <a:lumMod val="75000"/>
                </a:schemeClr>
              </a:buClr>
              <a:buFont typeface="Arial" panose="020B0604020202020204" pitchFamily="34" charset="0"/>
              <a:buChar char="•"/>
            </a:pPr>
            <a:r>
              <a:rPr lang="en-US" sz="1600" dirty="0">
                <a:latin typeface="+mj-lt"/>
              </a:rPr>
              <a:t>Utility Agreements (STATE/TOWN): Executed agreements August 2025</a:t>
            </a:r>
          </a:p>
          <a:p>
            <a:pPr marL="747713" indent="-285750">
              <a:buClr>
                <a:schemeClr val="accent3">
                  <a:lumMod val="75000"/>
                </a:schemeClr>
              </a:buClr>
              <a:buFont typeface="Arial" panose="020B0604020202020204" pitchFamily="34" charset="0"/>
              <a:buChar char="•"/>
            </a:pPr>
            <a:endParaRPr lang="en-US" sz="1600" dirty="0">
              <a:latin typeface="+mj-lt"/>
            </a:endParaRPr>
          </a:p>
          <a:p>
            <a:pPr marL="747713" indent="-285750">
              <a:buClr>
                <a:schemeClr val="accent3">
                  <a:lumMod val="75000"/>
                </a:schemeClr>
              </a:buClr>
              <a:buFont typeface="Arial" panose="020B0604020202020204" pitchFamily="34" charset="0"/>
              <a:buChar char="•"/>
            </a:pPr>
            <a:r>
              <a:rPr lang="en-US" sz="1600" dirty="0">
                <a:latin typeface="+mj-lt"/>
              </a:rPr>
              <a:t>Utility Relocation Order: Executed August 2025</a:t>
            </a:r>
          </a:p>
          <a:p>
            <a:pPr marL="1204913" lvl="2" indent="-285750">
              <a:buClr>
                <a:schemeClr val="accent3">
                  <a:lumMod val="75000"/>
                </a:schemeClr>
              </a:buClr>
              <a:buFont typeface="Arial" panose="020B0604020202020204" pitchFamily="34" charset="0"/>
              <a:buChar char="•"/>
            </a:pPr>
            <a:r>
              <a:rPr lang="en-US" sz="1600" dirty="0">
                <a:latin typeface="+mj-lt"/>
              </a:rPr>
              <a:t>Relocation of overhead utility lines when underground conduits are complete. </a:t>
            </a:r>
          </a:p>
          <a:p>
            <a:pPr marL="747713" indent="-285750">
              <a:buClr>
                <a:schemeClr val="accent3">
                  <a:lumMod val="75000"/>
                </a:schemeClr>
              </a:buClr>
              <a:buFont typeface="Arial" panose="020B0604020202020204" pitchFamily="34" charset="0"/>
              <a:buChar char="•"/>
            </a:pPr>
            <a:endParaRPr lang="en-US" sz="1600" dirty="0">
              <a:latin typeface="+mj-lt"/>
            </a:endParaRPr>
          </a:p>
          <a:p>
            <a:pPr marL="747713" indent="-285750">
              <a:buClr>
                <a:schemeClr val="accent3">
                  <a:lumMod val="75000"/>
                </a:schemeClr>
              </a:buClr>
              <a:buFont typeface="Arial" panose="020B0604020202020204" pitchFamily="34" charset="0"/>
              <a:buChar char="•"/>
            </a:pPr>
            <a:r>
              <a:rPr lang="en-US" sz="1600" dirty="0">
                <a:latin typeface="+mj-lt"/>
              </a:rPr>
              <a:t>Utility Clearance: August 14, 2025 </a:t>
            </a:r>
          </a:p>
          <a:p>
            <a:pPr marL="747713" indent="-285750">
              <a:buClr>
                <a:schemeClr val="accent3">
                  <a:lumMod val="75000"/>
                </a:schemeClr>
              </a:buClr>
              <a:buFont typeface="Arial" panose="020B0604020202020204" pitchFamily="34" charset="0"/>
              <a:buChar char="•"/>
            </a:pPr>
            <a:endParaRPr lang="en-US" sz="1600" dirty="0">
              <a:latin typeface="+mj-lt"/>
            </a:endParaRPr>
          </a:p>
          <a:p>
            <a:pPr marL="747713" indent="-285750">
              <a:buClr>
                <a:schemeClr val="accent3">
                  <a:lumMod val="75000"/>
                </a:schemeClr>
              </a:buClr>
              <a:buFont typeface="Arial" panose="020B0604020202020204" pitchFamily="34" charset="0"/>
              <a:buChar char="•"/>
            </a:pPr>
            <a:r>
              <a:rPr lang="en-US" sz="1600" dirty="0">
                <a:latin typeface="+mj-lt"/>
              </a:rPr>
              <a:t>Town Contractor (Dufrene Group and Hutchins) currently installing municipal water line and underground conduits south of the bridge .  </a:t>
            </a:r>
          </a:p>
          <a:p>
            <a:pPr marL="1204913" lvl="1" indent="-285750">
              <a:buClr>
                <a:schemeClr val="accent3">
                  <a:lumMod val="75000"/>
                </a:schemeClr>
              </a:buClr>
              <a:buFont typeface="Arial" panose="020B0604020202020204" pitchFamily="34" charset="0"/>
              <a:buChar char="•"/>
            </a:pPr>
            <a:endParaRPr lang="en-US" sz="1600" dirty="0">
              <a:latin typeface="+mj-lt"/>
            </a:endParaRPr>
          </a:p>
          <a:p>
            <a:pPr marL="747713" indent="-285750">
              <a:buClr>
                <a:schemeClr val="accent3">
                  <a:lumMod val="75000"/>
                </a:schemeClr>
              </a:buClr>
              <a:buFont typeface="Arial" panose="020B0604020202020204" pitchFamily="34" charset="0"/>
              <a:buChar char="•"/>
            </a:pPr>
            <a:r>
              <a:rPr lang="en-US" sz="1600" dirty="0">
                <a:latin typeface="+mj-lt"/>
              </a:rPr>
              <a:t>Soil management requirements for bridge project also apply for underground utility work within bridge project limits.  Soils are being managed in accordance with DEC approved Soil Management Plan.  </a:t>
            </a:r>
            <a:endParaRPr lang="en-US" dirty="0">
              <a:latin typeface="Segoe UI Semibold" panose="020B0702040204020203" pitchFamily="34" charset="0"/>
            </a:endParaRPr>
          </a:p>
        </p:txBody>
      </p:sp>
    </p:spTree>
    <p:extLst>
      <p:ext uri="{BB962C8B-B14F-4D97-AF65-F5344CB8AC3E}">
        <p14:creationId xmlns:p14="http://schemas.microsoft.com/office/powerpoint/2010/main" val="3132387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5" name="Rectangle 41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3"/>
          <p:cNvSpPr>
            <a:spLocks noGrp="1"/>
          </p:cNvSpPr>
          <p:nvPr>
            <p:ph type="title"/>
          </p:nvPr>
        </p:nvSpPr>
        <p:spPr>
          <a:xfrm>
            <a:off x="667753" y="640080"/>
            <a:ext cx="2800511" cy="3566160"/>
          </a:xfrm>
        </p:spPr>
        <p:txBody>
          <a:bodyPr vert="horz" lIns="91440" tIns="45720" rIns="91440" bIns="45720" rtlCol="0" anchor="b">
            <a:normAutofit/>
          </a:bodyPr>
          <a:lstStyle/>
          <a:p>
            <a:pPr algn="l" eaLnBrk="1" hangingPunct="1">
              <a:lnSpc>
                <a:spcPct val="90000"/>
              </a:lnSpc>
            </a:pPr>
            <a:r>
              <a:rPr lang="en-US" sz="4700" dirty="0">
                <a:solidFill>
                  <a:schemeClr val="accent1"/>
                </a:solidFill>
                <a:latin typeface="+mj-lt"/>
              </a:rPr>
              <a:t>Bridge Lighting</a:t>
            </a:r>
          </a:p>
        </p:txBody>
      </p:sp>
      <p:sp>
        <p:nvSpPr>
          <p:cNvPr id="414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E10EAC-C6C5-E877-58E3-91C03157D1BF}"/>
              </a:ext>
            </a:extLst>
          </p:cNvPr>
          <p:cNvPicPr>
            <a:picLocks noChangeAspect="1"/>
          </p:cNvPicPr>
          <p:nvPr/>
        </p:nvPicPr>
        <p:blipFill rotWithShape="1">
          <a:blip r:embed="rId2"/>
          <a:srcRect l="34759" r="938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Picture 3" descr="vtrans-logo">
            <a:extLst>
              <a:ext uri="{FF2B5EF4-FFF2-40B4-BE49-F238E27FC236}">
                <a16:creationId xmlns:a16="http://schemas.microsoft.com/office/drawing/2014/main" id="{EBFFA5A7-6219-4504-8593-7797E012EC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621792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64086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3"/>
          <p:cNvSpPr>
            <a:spLocks noGrp="1"/>
          </p:cNvSpPr>
          <p:nvPr>
            <p:ph type="title"/>
          </p:nvPr>
        </p:nvSpPr>
        <p:spPr>
          <a:xfrm>
            <a:off x="1203960" y="4791550"/>
            <a:ext cx="1840342" cy="1412119"/>
          </a:xfrm>
        </p:spPr>
        <p:txBody>
          <a:bodyPr vert="horz" lIns="91440" tIns="45720" rIns="91440" bIns="45720" rtlCol="0" anchor="ctr">
            <a:normAutofit/>
          </a:bodyPr>
          <a:lstStyle/>
          <a:p>
            <a:pPr algn="l" eaLnBrk="1" hangingPunct="1">
              <a:lnSpc>
                <a:spcPct val="90000"/>
              </a:lnSpc>
            </a:pPr>
            <a:r>
              <a:rPr lang="en-US" sz="3200" dirty="0">
                <a:solidFill>
                  <a:schemeClr val="accent1"/>
                </a:solidFill>
                <a:latin typeface="+mj-lt"/>
              </a:rPr>
              <a:t>Existing Lighting</a:t>
            </a:r>
          </a:p>
        </p:txBody>
      </p:sp>
      <p:pic>
        <p:nvPicPr>
          <p:cNvPr id="5" name="Picture 4">
            <a:extLst>
              <a:ext uri="{FF2B5EF4-FFF2-40B4-BE49-F238E27FC236}">
                <a16:creationId xmlns:a16="http://schemas.microsoft.com/office/drawing/2014/main" id="{0F86DFB7-0CED-4606-2407-052FB8FC1457}"/>
              </a:ext>
            </a:extLst>
          </p:cNvPr>
          <p:cNvPicPr>
            <a:picLocks noChangeAspect="1"/>
          </p:cNvPicPr>
          <p:nvPr/>
        </p:nvPicPr>
        <p:blipFill rotWithShape="1">
          <a:blip r:embed="rId2"/>
          <a:srcRect l="6723" r="1" b="1"/>
          <a:stretch/>
        </p:blipFill>
        <p:spPr>
          <a:xfrm>
            <a:off x="20" y="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10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Content Placeholder 4"/>
          <p:cNvSpPr>
            <a:spLocks noGrp="1"/>
          </p:cNvSpPr>
          <p:nvPr>
            <p:ph sz="quarter" idx="4294967295"/>
          </p:nvPr>
        </p:nvSpPr>
        <p:spPr>
          <a:xfrm>
            <a:off x="3476356" y="4388423"/>
            <a:ext cx="5173220" cy="2190750"/>
          </a:xfrm>
        </p:spPr>
        <p:txBody>
          <a:bodyPr vert="horz" lIns="91440" tIns="45720" rIns="91440" bIns="45720" rtlCol="0" anchor="ctr">
            <a:normAutofit/>
          </a:bodyPr>
          <a:lstStyle/>
          <a:p>
            <a:pPr marL="455612" indent="-285750" eaLnBrk="1" hangingPunct="1">
              <a:lnSpc>
                <a:spcPct val="90000"/>
              </a:lnSpc>
              <a:spcBef>
                <a:spcPts val="2400"/>
              </a:spcBef>
            </a:pPr>
            <a:r>
              <a:rPr lang="en-US" sz="1800" dirty="0">
                <a:solidFill>
                  <a:schemeClr val="tx1"/>
                </a:solidFill>
                <a:latin typeface="+mn-lt"/>
                <a:ea typeface="+mn-ea"/>
                <a:cs typeface="+mn-cs"/>
              </a:rPr>
              <a:t>4 – Existing lights at each corner of the bridge </a:t>
            </a:r>
          </a:p>
          <a:p>
            <a:pPr marL="455612" indent="-285750" eaLnBrk="1" hangingPunct="1">
              <a:lnSpc>
                <a:spcPct val="90000"/>
              </a:lnSpc>
              <a:spcBef>
                <a:spcPts val="2400"/>
              </a:spcBef>
            </a:pPr>
            <a:r>
              <a:rPr lang="en-US" sz="1800" dirty="0">
                <a:solidFill>
                  <a:schemeClr val="tx1"/>
                </a:solidFill>
                <a:latin typeface="+mn-lt"/>
                <a:ea typeface="+mn-ea"/>
                <a:cs typeface="+mn-cs"/>
              </a:rPr>
              <a:t>Existing lights not mounted to bridge</a:t>
            </a:r>
          </a:p>
        </p:txBody>
      </p:sp>
      <p:pic>
        <p:nvPicPr>
          <p:cNvPr id="14" name="Picture 3" descr="vtrans-logo">
            <a:extLst>
              <a:ext uri="{FF2B5EF4-FFF2-40B4-BE49-F238E27FC236}">
                <a16:creationId xmlns:a16="http://schemas.microsoft.com/office/drawing/2014/main" id="{EBFFA5A7-6219-4504-8593-7797E012EC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89112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333268" y="0"/>
            <a:ext cx="8734090" cy="1143000"/>
          </a:xfrm>
        </p:spPr>
        <p:txBody>
          <a:bodyPr/>
          <a:lstStyle/>
          <a:p>
            <a:r>
              <a:rPr lang="en-US" sz="2800" b="1" dirty="0">
                <a:solidFill>
                  <a:schemeClr val="accent1"/>
                </a:solidFill>
                <a:latin typeface="+mj-lt"/>
              </a:rPr>
              <a:t>6 Proposed Poles</a:t>
            </a:r>
          </a:p>
        </p:txBody>
      </p:sp>
      <p:sp>
        <p:nvSpPr>
          <p:cNvPr id="4099" name="Content Placeholder 4"/>
          <p:cNvSpPr>
            <a:spLocks noGrp="1"/>
          </p:cNvSpPr>
          <p:nvPr>
            <p:ph sz="quarter" idx="4294967295"/>
          </p:nvPr>
        </p:nvSpPr>
        <p:spPr>
          <a:xfrm>
            <a:off x="2381250" y="1161391"/>
            <a:ext cx="3906098" cy="5494983"/>
          </a:xfrm>
        </p:spPr>
        <p:txBody>
          <a:bodyPr/>
          <a:lstStyle/>
          <a:p>
            <a:pPr marL="398462" indent="0">
              <a:spcBef>
                <a:spcPts val="2400"/>
              </a:spcBef>
              <a:buNone/>
            </a:pPr>
            <a:r>
              <a:rPr lang="en-US" sz="1600" dirty="0">
                <a:solidFill>
                  <a:schemeClr val="tx1"/>
                </a:solidFill>
                <a:latin typeface="+mj-lt"/>
              </a:rPr>
              <a:t> Proposed poles to match Depot Sq.  </a:t>
            </a:r>
          </a:p>
          <a:p>
            <a:pPr marL="398462" indent="0">
              <a:spcBef>
                <a:spcPts val="2400"/>
              </a:spcBef>
              <a:buNone/>
            </a:pPr>
            <a:r>
              <a:rPr lang="en-US" sz="1600" dirty="0">
                <a:solidFill>
                  <a:schemeClr val="tx1"/>
                </a:solidFill>
                <a:latin typeface="+mj-lt"/>
              </a:rPr>
              <a:t>Height: 17’-2”</a:t>
            </a:r>
          </a:p>
          <a:p>
            <a:pPr marL="398462" indent="0">
              <a:spcBef>
                <a:spcPts val="2400"/>
              </a:spcBef>
              <a:buNone/>
            </a:pPr>
            <a:r>
              <a:rPr lang="en-US" sz="1600" dirty="0">
                <a:solidFill>
                  <a:schemeClr val="tx1"/>
                </a:solidFill>
                <a:latin typeface="+mj-lt"/>
              </a:rPr>
              <a:t>Pole Equipment</a:t>
            </a:r>
          </a:p>
          <a:p>
            <a:pPr>
              <a:spcBef>
                <a:spcPts val="2400"/>
              </a:spcBef>
            </a:pPr>
            <a:r>
              <a:rPr lang="en-US" sz="1600" dirty="0">
                <a:solidFill>
                  <a:schemeClr val="tx1"/>
                </a:solidFill>
                <a:latin typeface="+mj-lt"/>
              </a:rPr>
              <a:t>Banner Arm:</a:t>
            </a:r>
          </a:p>
          <a:p>
            <a:pPr lvl="1">
              <a:spcBef>
                <a:spcPts val="2400"/>
              </a:spcBef>
            </a:pPr>
            <a:r>
              <a:rPr lang="en-US" sz="1600" dirty="0">
                <a:solidFill>
                  <a:schemeClr val="tx1"/>
                </a:solidFill>
                <a:effectLst/>
                <a:latin typeface="+mj-lt"/>
                <a:ea typeface="Calibri" panose="020F0502020204030204" pitchFamily="34" charset="0"/>
              </a:rPr>
              <a:t>48” in height. </a:t>
            </a:r>
          </a:p>
          <a:p>
            <a:pPr lvl="1">
              <a:spcBef>
                <a:spcPts val="2400"/>
              </a:spcBef>
            </a:pPr>
            <a:r>
              <a:rPr lang="en-US" sz="1600" dirty="0">
                <a:solidFill>
                  <a:schemeClr val="tx1"/>
                </a:solidFill>
                <a:effectLst/>
                <a:latin typeface="+mj-lt"/>
                <a:ea typeface="Calibri" panose="020F0502020204030204" pitchFamily="34" charset="0"/>
              </a:rPr>
              <a:t>24” to 28” wide</a:t>
            </a:r>
          </a:p>
          <a:p>
            <a:pPr>
              <a:spcBef>
                <a:spcPts val="2400"/>
              </a:spcBef>
            </a:pPr>
            <a:r>
              <a:rPr lang="en-US" sz="1600" dirty="0">
                <a:solidFill>
                  <a:schemeClr val="tx1"/>
                </a:solidFill>
                <a:latin typeface="+mj-lt"/>
              </a:rPr>
              <a:t> Bottom Banner Arm approximately 10’ from sidewalk surface. </a:t>
            </a:r>
          </a:p>
          <a:p>
            <a:pPr>
              <a:spcBef>
                <a:spcPts val="2400"/>
              </a:spcBef>
            </a:pPr>
            <a:r>
              <a:rPr lang="en-US" sz="1600" dirty="0">
                <a:solidFill>
                  <a:schemeClr val="tx1"/>
                </a:solidFill>
                <a:latin typeface="+mj-lt"/>
              </a:rPr>
              <a:t>GFI Protected Receptacle  </a:t>
            </a:r>
          </a:p>
          <a:p>
            <a:pPr>
              <a:spcBef>
                <a:spcPts val="2400"/>
              </a:spcBef>
            </a:pPr>
            <a:endParaRPr lang="en-US" sz="2400" dirty="0"/>
          </a:p>
          <a:p>
            <a:pPr lvl="1">
              <a:spcBef>
                <a:spcPts val="2400"/>
              </a:spcBef>
            </a:pPr>
            <a:endParaRPr lang="en-US" dirty="0"/>
          </a:p>
          <a:p>
            <a:pPr lvl="1">
              <a:spcBef>
                <a:spcPts val="2400"/>
              </a:spcBef>
            </a:pPr>
            <a:endParaRPr lang="en-US" dirty="0"/>
          </a:p>
        </p:txBody>
      </p:sp>
      <p:pic>
        <p:nvPicPr>
          <p:cNvPr id="14" name="Picture 3" descr="vtrans-logo">
            <a:extLst>
              <a:ext uri="{FF2B5EF4-FFF2-40B4-BE49-F238E27FC236}">
                <a16:creationId xmlns:a16="http://schemas.microsoft.com/office/drawing/2014/main" id="{EBFFA5A7-6219-4504-8593-7797E012EC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2FD109F9-B6E7-8957-48CE-D610D25DBEA8}"/>
              </a:ext>
            </a:extLst>
          </p:cNvPr>
          <p:cNvPicPr>
            <a:picLocks noChangeAspect="1"/>
          </p:cNvPicPr>
          <p:nvPr/>
        </p:nvPicPr>
        <p:blipFill>
          <a:blip r:embed="rId4"/>
          <a:stretch>
            <a:fillRect/>
          </a:stretch>
        </p:blipFill>
        <p:spPr>
          <a:xfrm>
            <a:off x="76643" y="277168"/>
            <a:ext cx="2379636" cy="6079763"/>
          </a:xfrm>
          <a:prstGeom prst="rect">
            <a:avLst/>
          </a:prstGeom>
        </p:spPr>
      </p:pic>
      <p:pic>
        <p:nvPicPr>
          <p:cNvPr id="11" name="Picture 10">
            <a:extLst>
              <a:ext uri="{FF2B5EF4-FFF2-40B4-BE49-F238E27FC236}">
                <a16:creationId xmlns:a16="http://schemas.microsoft.com/office/drawing/2014/main" id="{F34B4B86-F6F5-D5C4-DCAB-9849B68349C7}"/>
              </a:ext>
            </a:extLst>
          </p:cNvPr>
          <p:cNvPicPr>
            <a:picLocks noChangeAspect="1"/>
          </p:cNvPicPr>
          <p:nvPr/>
        </p:nvPicPr>
        <p:blipFill>
          <a:blip r:embed="rId5"/>
          <a:stretch>
            <a:fillRect/>
          </a:stretch>
        </p:blipFill>
        <p:spPr>
          <a:xfrm>
            <a:off x="6325243" y="945717"/>
            <a:ext cx="2485490" cy="4716781"/>
          </a:xfrm>
          <a:prstGeom prst="rect">
            <a:avLst/>
          </a:prstGeom>
        </p:spPr>
      </p:pic>
    </p:spTree>
    <p:extLst>
      <p:ext uri="{BB962C8B-B14F-4D97-AF65-F5344CB8AC3E}">
        <p14:creationId xmlns:p14="http://schemas.microsoft.com/office/powerpoint/2010/main" val="277476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p:cNvSpPr>
            <a:spLocks noGrp="1"/>
          </p:cNvSpPr>
          <p:nvPr>
            <p:ph idx="1"/>
          </p:nvPr>
        </p:nvSpPr>
        <p:spPr>
          <a:xfrm>
            <a:off x="480060" y="2872899"/>
            <a:ext cx="3182691" cy="3320668"/>
          </a:xfrm>
        </p:spPr>
        <p:txBody>
          <a:bodyPr>
            <a:normAutofit/>
          </a:bodyPr>
          <a:lstStyle/>
          <a:p>
            <a:pPr marL="91440" lvl="1" indent="0">
              <a:buNone/>
            </a:pPr>
            <a:r>
              <a:rPr lang="en-US" sz="1900" dirty="0">
                <a:solidFill>
                  <a:schemeClr val="tx1"/>
                </a:solidFill>
                <a:latin typeface="+mj-lt"/>
              </a:rPr>
              <a:t>Detour chosen by Town and signed by State</a:t>
            </a:r>
          </a:p>
          <a:p>
            <a:pPr marL="91440" lvl="1" indent="0">
              <a:buNone/>
            </a:pPr>
            <a:r>
              <a:rPr lang="en-US" sz="1900" dirty="0">
                <a:solidFill>
                  <a:schemeClr val="tx1"/>
                </a:solidFill>
                <a:latin typeface="+mj-lt"/>
              </a:rPr>
              <a:t>(Class 1 TH)</a:t>
            </a:r>
          </a:p>
          <a:p>
            <a:pPr marL="91440" lvl="1" indent="0">
              <a:buNone/>
            </a:pPr>
            <a:endParaRPr lang="en-US" sz="1900" dirty="0">
              <a:solidFill>
                <a:schemeClr val="tx1"/>
              </a:solidFill>
              <a:latin typeface="+mj-lt"/>
            </a:endParaRPr>
          </a:p>
          <a:p>
            <a:pPr marL="91440" lvl="1" indent="-342900"/>
            <a:r>
              <a:rPr lang="en-US" sz="1900" dirty="0">
                <a:solidFill>
                  <a:schemeClr val="tx1"/>
                </a:solidFill>
                <a:latin typeface="+mj-lt"/>
              </a:rPr>
              <a:t>Regional Detour: </a:t>
            </a:r>
          </a:p>
          <a:p>
            <a:pPr marL="548640" lvl="3" indent="-342900"/>
            <a:r>
              <a:rPr lang="en-US" sz="1500" dirty="0">
                <a:latin typeface="+mj-lt"/>
                <a:cs typeface="Segoe UI" panose="020B0502040204020203" pitchFamily="34" charset="0"/>
              </a:rPr>
              <a:t>26.4-mile end-to-end</a:t>
            </a:r>
          </a:p>
          <a:p>
            <a:pPr marL="91440" lvl="1" indent="0">
              <a:buNone/>
            </a:pPr>
            <a:endParaRPr lang="en-US" sz="1900" dirty="0">
              <a:solidFill>
                <a:schemeClr val="tx1"/>
              </a:solidFill>
              <a:latin typeface="+mj-lt"/>
            </a:endParaRPr>
          </a:p>
          <a:p>
            <a:pPr marL="91440" lvl="1" indent="-342900"/>
            <a:r>
              <a:rPr lang="en-US" sz="1900" dirty="0">
                <a:solidFill>
                  <a:schemeClr val="tx1"/>
                </a:solidFill>
                <a:latin typeface="+mj-lt"/>
              </a:rPr>
              <a:t>Local Detour: </a:t>
            </a:r>
          </a:p>
          <a:p>
            <a:pPr marL="548640" lvl="3" indent="-342900"/>
            <a:r>
              <a:rPr lang="en-US" sz="1500" dirty="0">
                <a:latin typeface="+mj-lt"/>
                <a:cs typeface="Segoe UI" panose="020B0502040204020203" pitchFamily="34" charset="0"/>
              </a:rPr>
              <a:t>0.8-mile end-to-end</a:t>
            </a:r>
          </a:p>
          <a:p>
            <a:pPr marL="548640" lvl="3" indent="-342900"/>
            <a:r>
              <a:rPr lang="en-US" sz="1500" dirty="0">
                <a:latin typeface="+mj-lt"/>
                <a:cs typeface="Segoe UI" panose="020B0502040204020203" pitchFamily="34" charset="0"/>
              </a:rPr>
              <a:t>Railroad Crossing x 2 </a:t>
            </a:r>
          </a:p>
        </p:txBody>
      </p:sp>
      <p:pic>
        <p:nvPicPr>
          <p:cNvPr id="5" name="Picture 2" descr="http://www.newstime-mo.com/wp-content/uploads/2014/04/0421_WVbudget.jpg"/>
          <p:cNvPicPr>
            <a:picLocks noChangeAspect="1" noChangeArrowheads="1"/>
          </p:cNvPicPr>
          <p:nvPr/>
        </p:nvPicPr>
        <p:blipFill rotWithShape="1">
          <a:blip r:embed="rId2">
            <a:extLst>
              <a:ext uri="{28A0092B-C50C-407E-A947-70E740481C1C}">
                <a14:useLocalDpi xmlns:a14="http://schemas.microsoft.com/office/drawing/2010/main" val="0"/>
              </a:ext>
            </a:extLst>
          </a:blip>
          <a:srcRect l="15613" r="19879" b="-1"/>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C1DCDB-B213-93F9-63AF-3898743CF4D1}"/>
              </a:ext>
            </a:extLst>
          </p:cNvPr>
          <p:cNvSpPr txBox="1"/>
          <p:nvPr/>
        </p:nvSpPr>
        <p:spPr>
          <a:xfrm>
            <a:off x="152400" y="1169431"/>
            <a:ext cx="4572000" cy="1569660"/>
          </a:xfrm>
          <a:prstGeom prst="rect">
            <a:avLst/>
          </a:prstGeom>
          <a:noFill/>
        </p:spPr>
        <p:txBody>
          <a:bodyPr wrap="square">
            <a:spAutoFit/>
          </a:bodyPr>
          <a:lstStyle/>
          <a:p>
            <a:pPr marL="346472" indent="0">
              <a:buNone/>
            </a:pPr>
            <a:r>
              <a:rPr lang="en-US" sz="2400" b="1" dirty="0">
                <a:solidFill>
                  <a:schemeClr val="accent1"/>
                </a:solidFill>
                <a:latin typeface="+mj-lt"/>
              </a:rPr>
              <a:t>Maintenance of Traffic: </a:t>
            </a:r>
          </a:p>
          <a:p>
            <a:pPr marL="346472" indent="0">
              <a:buNone/>
            </a:pPr>
            <a:r>
              <a:rPr lang="en-US" sz="2400" b="1" dirty="0">
                <a:solidFill>
                  <a:schemeClr val="accent1"/>
                </a:solidFill>
                <a:latin typeface="+mj-lt"/>
              </a:rPr>
              <a:t>Bridge Closure Period </a:t>
            </a:r>
          </a:p>
          <a:p>
            <a:pPr marL="346472"/>
            <a:r>
              <a:rPr lang="en-US" sz="2400" dirty="0">
                <a:solidFill>
                  <a:schemeClr val="accent1"/>
                </a:solidFill>
                <a:latin typeface="+mj-lt"/>
              </a:rPr>
              <a:t>(Approximately 12-weeks) </a:t>
            </a:r>
          </a:p>
          <a:p>
            <a:pPr marL="346472" indent="0">
              <a:buNone/>
            </a:pPr>
            <a:endParaRPr lang="en-US" sz="2400" b="1" dirty="0">
              <a:latin typeface="+mj-lt"/>
            </a:endParaRPr>
          </a:p>
        </p:txBody>
      </p:sp>
    </p:spTree>
    <p:extLst>
      <p:ext uri="{BB962C8B-B14F-4D97-AF65-F5344CB8AC3E}">
        <p14:creationId xmlns:p14="http://schemas.microsoft.com/office/powerpoint/2010/main" val="372726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457200" y="75621"/>
            <a:ext cx="8229600" cy="1143000"/>
          </a:xfrm>
        </p:spPr>
        <p:txBody>
          <a:bodyPr/>
          <a:lstStyle/>
          <a:p>
            <a:r>
              <a:rPr lang="en-US" sz="2800" b="1" dirty="0">
                <a:solidFill>
                  <a:schemeClr val="accent1"/>
                </a:solidFill>
                <a:latin typeface="+mj-lt"/>
              </a:rPr>
              <a:t>Meeting Overview</a:t>
            </a:r>
          </a:p>
        </p:txBody>
      </p:sp>
      <p:sp>
        <p:nvSpPr>
          <p:cNvPr id="4099" name="Content Placeholder 4"/>
          <p:cNvSpPr>
            <a:spLocks noGrp="1"/>
          </p:cNvSpPr>
          <p:nvPr>
            <p:ph sz="quarter" idx="4294967295"/>
          </p:nvPr>
        </p:nvSpPr>
        <p:spPr>
          <a:xfrm>
            <a:off x="457200" y="1130783"/>
            <a:ext cx="7780338" cy="4411250"/>
          </a:xfrm>
        </p:spPr>
        <p:txBody>
          <a:bodyPr/>
          <a:lstStyle/>
          <a:p>
            <a:r>
              <a:rPr lang="en-US" sz="2400" dirty="0">
                <a:solidFill>
                  <a:schemeClr val="tx1"/>
                </a:solidFill>
                <a:latin typeface="+mj-lt"/>
              </a:rPr>
              <a:t>VTrans Project Development Process</a:t>
            </a:r>
          </a:p>
          <a:p>
            <a:r>
              <a:rPr lang="en-US" sz="2400" dirty="0">
                <a:solidFill>
                  <a:schemeClr val="tx1"/>
                </a:solidFill>
                <a:latin typeface="+mj-lt"/>
              </a:rPr>
              <a:t>Project Location </a:t>
            </a:r>
          </a:p>
          <a:p>
            <a:r>
              <a:rPr lang="en-US" sz="2400" dirty="0">
                <a:solidFill>
                  <a:schemeClr val="tx1"/>
                </a:solidFill>
                <a:latin typeface="+mj-lt"/>
              </a:rPr>
              <a:t>Existing Conditions</a:t>
            </a:r>
          </a:p>
          <a:p>
            <a:r>
              <a:rPr lang="en-US" sz="2400" dirty="0">
                <a:solidFill>
                  <a:schemeClr val="tx1"/>
                </a:solidFill>
                <a:latin typeface="+mj-lt"/>
              </a:rPr>
              <a:t>Project Overview (Final Plans) </a:t>
            </a:r>
          </a:p>
          <a:p>
            <a:r>
              <a:rPr lang="en-US" sz="2400" dirty="0">
                <a:solidFill>
                  <a:schemeClr val="tx1"/>
                </a:solidFill>
                <a:latin typeface="+mj-lt"/>
              </a:rPr>
              <a:t>Maintenance of Traffic</a:t>
            </a:r>
          </a:p>
          <a:p>
            <a:r>
              <a:rPr lang="en-US" sz="2400" dirty="0">
                <a:solidFill>
                  <a:schemeClr val="tx1"/>
                </a:solidFill>
                <a:latin typeface="+mj-lt"/>
              </a:rPr>
              <a:t>Contaminated Soils</a:t>
            </a:r>
          </a:p>
          <a:p>
            <a:r>
              <a:rPr lang="en-US" sz="2400" dirty="0">
                <a:solidFill>
                  <a:schemeClr val="tx1"/>
                </a:solidFill>
                <a:latin typeface="+mj-lt"/>
              </a:rPr>
              <a:t>Estimate</a:t>
            </a:r>
          </a:p>
          <a:p>
            <a:r>
              <a:rPr lang="en-US" sz="2400" dirty="0">
                <a:solidFill>
                  <a:schemeClr val="tx1"/>
                </a:solidFill>
                <a:latin typeface="+mj-lt"/>
              </a:rPr>
              <a:t>Schedule</a:t>
            </a:r>
          </a:p>
          <a:p>
            <a:r>
              <a:rPr lang="en-US" sz="2400" dirty="0">
                <a:solidFill>
                  <a:schemeClr val="tx1"/>
                </a:solidFill>
                <a:latin typeface="+mj-lt"/>
              </a:rPr>
              <a:t>Concurrent Construction Risk</a:t>
            </a:r>
          </a:p>
          <a:p>
            <a:r>
              <a:rPr lang="en-US" sz="2400" dirty="0">
                <a:solidFill>
                  <a:schemeClr val="tx1"/>
                </a:solidFill>
                <a:latin typeface="+mj-lt"/>
              </a:rPr>
              <a:t>Questions</a:t>
            </a:r>
          </a:p>
        </p:txBody>
      </p:sp>
      <p:pic>
        <p:nvPicPr>
          <p:cNvPr id="2" name="Picture 3" descr="vtrans-logo">
            <a:extLst>
              <a:ext uri="{FF2B5EF4-FFF2-40B4-BE49-F238E27FC236}">
                <a16:creationId xmlns:a16="http://schemas.microsoft.com/office/drawing/2014/main" id="{9748A71D-86D0-A105-2169-12A263BC95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5446" y="6201341"/>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857825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70F63-5337-4144-B6B5-A78BAAE1CDF7}"/>
              </a:ext>
            </a:extLst>
          </p:cNvPr>
          <p:cNvSpPr/>
          <p:nvPr/>
        </p:nvSpPr>
        <p:spPr>
          <a:xfrm>
            <a:off x="5105747" y="1808070"/>
            <a:ext cx="4038253" cy="1508105"/>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26.4 Miles end-to-end</a:t>
            </a:r>
          </a:p>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11.9 Miles Through-Route</a:t>
            </a:r>
          </a:p>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14.5 Miles Detour Route</a:t>
            </a:r>
          </a:p>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2.6 Miles Added</a:t>
            </a:r>
          </a:p>
        </p:txBody>
      </p:sp>
      <p:sp>
        <p:nvSpPr>
          <p:cNvPr id="12" name="Rectangle 8"/>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p:cNvSpPr/>
          <p:nvPr/>
        </p:nvSpPr>
        <p:spPr>
          <a:xfrm>
            <a:off x="74181" y="1027025"/>
            <a:ext cx="8730186" cy="769441"/>
          </a:xfrm>
          <a:prstGeom prst="rect">
            <a:avLst/>
          </a:prstGeom>
          <a:solidFill>
            <a:schemeClr val="bg1"/>
          </a:solidFill>
        </p:spPr>
        <p:txBody>
          <a:bodyPr wrap="square">
            <a:spAutoFit/>
          </a:bodyPr>
          <a:lstStyle/>
          <a:p>
            <a:pPr marL="517922" lvl="1" indent="-175022" eaLnBrk="0" hangingPunct="0">
              <a:spcBef>
                <a:spcPct val="20000"/>
              </a:spcBef>
              <a:buClr>
                <a:srgbClr val="92D050"/>
              </a:buClr>
              <a:buFont typeface="Wingdings" panose="05000000000000000000" pitchFamily="2" charset="2"/>
              <a:buChar char="§"/>
            </a:pPr>
            <a:r>
              <a:rPr lang="en-US" sz="2200" dirty="0">
                <a:latin typeface="+mj-lt"/>
                <a:ea typeface="Segoe UI" panose="020B0502040204020203" pitchFamily="34" charset="0"/>
                <a:cs typeface="Segoe UI" panose="020B0502040204020203" pitchFamily="34" charset="0"/>
              </a:rPr>
              <a:t>VT Route 12, to VT Route 64, Memorial Drive and Interstate 89, back to VT Route 12</a:t>
            </a:r>
          </a:p>
        </p:txBody>
      </p:sp>
      <p:sp>
        <p:nvSpPr>
          <p:cNvPr id="11" name="Title 1">
            <a:extLst>
              <a:ext uri="{FF2B5EF4-FFF2-40B4-BE49-F238E27FC236}">
                <a16:creationId xmlns:a16="http://schemas.microsoft.com/office/drawing/2014/main" id="{EFDE6E03-6D77-4175-9735-9387FD54D405}"/>
              </a:ext>
            </a:extLst>
          </p:cNvPr>
          <p:cNvSpPr>
            <a:spLocks noGrp="1"/>
          </p:cNvSpPr>
          <p:nvPr>
            <p:ph type="title"/>
          </p:nvPr>
        </p:nvSpPr>
        <p:spPr>
          <a:xfrm>
            <a:off x="1" y="-12829"/>
            <a:ext cx="9150440" cy="1335504"/>
          </a:xfrm>
        </p:spPr>
        <p:txBody>
          <a:bodyPr/>
          <a:lstStyle/>
          <a:p>
            <a:r>
              <a:rPr lang="en-US" sz="2800" b="1" dirty="0">
                <a:solidFill>
                  <a:schemeClr val="accent1"/>
                </a:solidFill>
                <a:latin typeface="+mj-lt"/>
              </a:rPr>
              <a:t>Traffic Control – Offsite/Regional Detour (Trucks)</a:t>
            </a:r>
          </a:p>
        </p:txBody>
      </p:sp>
      <p:pic>
        <p:nvPicPr>
          <p:cNvPr id="8" name="Picture 7">
            <a:extLst>
              <a:ext uri="{FF2B5EF4-FFF2-40B4-BE49-F238E27FC236}">
                <a16:creationId xmlns:a16="http://schemas.microsoft.com/office/drawing/2014/main" id="{D1E9CD27-878D-4508-A537-8C78E4A49292}"/>
              </a:ext>
            </a:extLst>
          </p:cNvPr>
          <p:cNvPicPr>
            <a:picLocks noChangeAspect="1"/>
          </p:cNvPicPr>
          <p:nvPr/>
        </p:nvPicPr>
        <p:blipFill rotWithShape="1">
          <a:blip r:embed="rId3"/>
          <a:srcRect r="9295"/>
          <a:stretch/>
        </p:blipFill>
        <p:spPr bwMode="auto">
          <a:xfrm>
            <a:off x="341902" y="1796467"/>
            <a:ext cx="4597978" cy="4961430"/>
          </a:xfrm>
          <a:prstGeom prst="rect">
            <a:avLst/>
          </a:prstGeom>
          <a:ln>
            <a:solidFill>
              <a:schemeClr val="accent1"/>
            </a:solidFill>
          </a:ln>
          <a:extLst>
            <a:ext uri="{53640926-AAD7-44D8-BBD7-CCE9431645EC}">
              <a14:shadowObscured xmlns:a14="http://schemas.microsoft.com/office/drawing/2010/main"/>
            </a:ext>
          </a:extLst>
        </p:spPr>
      </p:pic>
      <p:pic>
        <p:nvPicPr>
          <p:cNvPr id="9" name="Picture 3" descr="vtrans-logo">
            <a:extLst>
              <a:ext uri="{FF2B5EF4-FFF2-40B4-BE49-F238E27FC236}">
                <a16:creationId xmlns:a16="http://schemas.microsoft.com/office/drawing/2014/main" id="{174B8846-2B4D-4C91-A80D-A6A0853462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176249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DCBA-304E-42B7-B3F8-E48DF59771D7}"/>
              </a:ext>
            </a:extLst>
          </p:cNvPr>
          <p:cNvPicPr>
            <a:picLocks noChangeAspect="1"/>
          </p:cNvPicPr>
          <p:nvPr/>
        </p:nvPicPr>
        <p:blipFill>
          <a:blip r:embed="rId3"/>
          <a:stretch>
            <a:fillRect/>
          </a:stretch>
        </p:blipFill>
        <p:spPr>
          <a:xfrm>
            <a:off x="396334" y="1599333"/>
            <a:ext cx="8372498" cy="5231421"/>
          </a:xfrm>
          <a:prstGeom prst="rect">
            <a:avLst/>
          </a:prstGeom>
        </p:spPr>
      </p:pic>
      <p:sp>
        <p:nvSpPr>
          <p:cNvPr id="12" name="Rectangle 8"/>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p:cNvSpPr/>
          <p:nvPr/>
        </p:nvSpPr>
        <p:spPr>
          <a:xfrm>
            <a:off x="74181" y="674459"/>
            <a:ext cx="9069819" cy="1003352"/>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VT Route 12 (North Main Street), to Water Street, and Wall Street back to VT Route 12 (South Main Street)</a:t>
            </a:r>
          </a:p>
          <a:p>
            <a:pPr marL="685800" lvl="1" indent="-342900" eaLnBrk="0" hangingPunct="0">
              <a:spcBef>
                <a:spcPct val="20000"/>
              </a:spcBef>
              <a:buClr>
                <a:srgbClr val="92D050"/>
              </a:buClr>
              <a:buFont typeface="Arial" panose="020B0604020202020204" pitchFamily="34" charset="0"/>
              <a:buChar char="•"/>
            </a:pPr>
            <a:r>
              <a:rPr lang="en-US" sz="1600" dirty="0">
                <a:ea typeface="Segoe UI" panose="020B0502040204020203" pitchFamily="34" charset="0"/>
                <a:cs typeface="Segoe UI" panose="020B0502040204020203" pitchFamily="34" charset="0"/>
              </a:rPr>
              <a:t>February 2023: Board agreed Bike/Ped detour would follow the local detour</a:t>
            </a:r>
            <a:endParaRPr lang="en-US" sz="1600" dirty="0">
              <a:latin typeface="+mj-lt"/>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EFDE6E03-6D77-4175-9735-9387FD54D405}"/>
              </a:ext>
            </a:extLst>
          </p:cNvPr>
          <p:cNvSpPr>
            <a:spLocks noGrp="1"/>
          </p:cNvSpPr>
          <p:nvPr>
            <p:ph type="title"/>
          </p:nvPr>
        </p:nvSpPr>
        <p:spPr>
          <a:xfrm>
            <a:off x="0" y="0"/>
            <a:ext cx="9400673" cy="1027024"/>
          </a:xfrm>
        </p:spPr>
        <p:txBody>
          <a:bodyPr/>
          <a:lstStyle/>
          <a:p>
            <a:pPr marL="91440"/>
            <a:r>
              <a:rPr lang="en-US" sz="2400" b="1" dirty="0">
                <a:latin typeface="+mj-lt"/>
              </a:rPr>
              <a:t>  Traffic Control – Local Detour (Passenger Cars) &amp; Pedestrian Detour </a:t>
            </a:r>
          </a:p>
        </p:txBody>
      </p:sp>
      <p:cxnSp>
        <p:nvCxnSpPr>
          <p:cNvPr id="9" name="Straight Connector 8">
            <a:extLst>
              <a:ext uri="{FF2B5EF4-FFF2-40B4-BE49-F238E27FC236}">
                <a16:creationId xmlns:a16="http://schemas.microsoft.com/office/drawing/2014/main" id="{A3EC769B-6FFB-4B30-9DB4-38CCB7D1C5E8}"/>
              </a:ext>
            </a:extLst>
          </p:cNvPr>
          <p:cNvCxnSpPr>
            <a:cxnSpLocks/>
          </p:cNvCxnSpPr>
          <p:nvPr/>
        </p:nvCxnSpPr>
        <p:spPr>
          <a:xfrm>
            <a:off x="1684020" y="5863170"/>
            <a:ext cx="1903730" cy="1980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1E8117-E401-445A-B90A-896A211D10E0}"/>
              </a:ext>
            </a:extLst>
          </p:cNvPr>
          <p:cNvCxnSpPr>
            <a:cxnSpLocks/>
          </p:cNvCxnSpPr>
          <p:nvPr/>
        </p:nvCxnSpPr>
        <p:spPr>
          <a:xfrm flipH="1">
            <a:off x="5873752" y="5852160"/>
            <a:ext cx="1776728" cy="2200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1C5411-3F01-4876-A47C-9F10906D9214}"/>
              </a:ext>
            </a:extLst>
          </p:cNvPr>
          <p:cNvCxnSpPr>
            <a:cxnSpLocks/>
          </p:cNvCxnSpPr>
          <p:nvPr/>
        </p:nvCxnSpPr>
        <p:spPr>
          <a:xfrm>
            <a:off x="3526948" y="6037098"/>
            <a:ext cx="2346802" cy="35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93C052-37AB-4EF2-8576-61AD06B20B8C}"/>
              </a:ext>
            </a:extLst>
          </p:cNvPr>
          <p:cNvCxnSpPr>
            <a:cxnSpLocks/>
          </p:cNvCxnSpPr>
          <p:nvPr/>
        </p:nvCxnSpPr>
        <p:spPr>
          <a:xfrm flipH="1">
            <a:off x="1684020" y="4155359"/>
            <a:ext cx="1226820" cy="16968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B05F6C-B70F-4807-8344-85215CE552C3}"/>
              </a:ext>
            </a:extLst>
          </p:cNvPr>
          <p:cNvCxnSpPr>
            <a:cxnSpLocks/>
          </p:cNvCxnSpPr>
          <p:nvPr/>
        </p:nvCxnSpPr>
        <p:spPr>
          <a:xfrm flipH="1">
            <a:off x="2910840" y="3763451"/>
            <a:ext cx="838199" cy="391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6788D-CE60-4977-AA6D-19C626833B9D}"/>
              </a:ext>
            </a:extLst>
          </p:cNvPr>
          <p:cNvCxnSpPr>
            <a:cxnSpLocks/>
          </p:cNvCxnSpPr>
          <p:nvPr/>
        </p:nvCxnSpPr>
        <p:spPr>
          <a:xfrm flipH="1">
            <a:off x="3749040" y="3577565"/>
            <a:ext cx="1226821" cy="18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9E03E5-AA06-492D-A553-8708CBF74C0F}"/>
              </a:ext>
            </a:extLst>
          </p:cNvPr>
          <p:cNvCxnSpPr>
            <a:cxnSpLocks/>
          </p:cNvCxnSpPr>
          <p:nvPr/>
        </p:nvCxnSpPr>
        <p:spPr>
          <a:xfrm flipH="1">
            <a:off x="4975861" y="3081338"/>
            <a:ext cx="1097279" cy="4962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CDFEDA0-7353-4729-B7F2-6D8B0A85B7A6}"/>
              </a:ext>
            </a:extLst>
          </p:cNvPr>
          <p:cNvCxnSpPr>
            <a:cxnSpLocks/>
          </p:cNvCxnSpPr>
          <p:nvPr/>
        </p:nvCxnSpPr>
        <p:spPr>
          <a:xfrm flipH="1" flipV="1">
            <a:off x="6073140" y="3081337"/>
            <a:ext cx="115046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203A5ED-34DC-46D8-9E28-3CAD2F024CA2}"/>
              </a:ext>
            </a:extLst>
          </p:cNvPr>
          <p:cNvSpPr txBox="1"/>
          <p:nvPr/>
        </p:nvSpPr>
        <p:spPr>
          <a:xfrm>
            <a:off x="205781" y="2165251"/>
            <a:ext cx="3028956" cy="1366528"/>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800" dirty="0">
                <a:latin typeface="+mj-lt"/>
                <a:ea typeface="Segoe UI" panose="020B0502040204020203" pitchFamily="34" charset="0"/>
                <a:cs typeface="Segoe UI" panose="020B0502040204020203" pitchFamily="34" charset="0"/>
              </a:rPr>
              <a:t>0.8 Miles end-to-end</a:t>
            </a:r>
          </a:p>
          <a:p>
            <a:pPr marL="342900" lvl="1" eaLnBrk="0" hangingPunct="0">
              <a:spcBef>
                <a:spcPct val="20000"/>
              </a:spcBef>
              <a:buClr>
                <a:srgbClr val="92D050"/>
              </a:buClr>
            </a:pPr>
            <a:r>
              <a:rPr lang="en-US" sz="1800" dirty="0">
                <a:latin typeface="+mj-lt"/>
                <a:ea typeface="Segoe UI" panose="020B0502040204020203" pitchFamily="34" charset="0"/>
                <a:cs typeface="Segoe UI" panose="020B0502040204020203" pitchFamily="34" charset="0"/>
              </a:rPr>
              <a:t>0.2 Miles Through-Route</a:t>
            </a:r>
          </a:p>
          <a:p>
            <a:pPr marL="342900" lvl="1" eaLnBrk="0" hangingPunct="0">
              <a:spcBef>
                <a:spcPct val="20000"/>
              </a:spcBef>
              <a:buClr>
                <a:srgbClr val="92D050"/>
              </a:buClr>
            </a:pPr>
            <a:r>
              <a:rPr lang="en-US" sz="1800" dirty="0">
                <a:latin typeface="+mj-lt"/>
                <a:ea typeface="Segoe UI" panose="020B0502040204020203" pitchFamily="34" charset="0"/>
                <a:cs typeface="Segoe UI" panose="020B0502040204020203" pitchFamily="34" charset="0"/>
              </a:rPr>
              <a:t>0.6 Miles Detour Route</a:t>
            </a:r>
          </a:p>
          <a:p>
            <a:pPr marL="342900" lvl="1" eaLnBrk="0" hangingPunct="0">
              <a:spcBef>
                <a:spcPct val="20000"/>
              </a:spcBef>
              <a:buClr>
                <a:srgbClr val="92D050"/>
              </a:buClr>
            </a:pPr>
            <a:r>
              <a:rPr lang="en-US" sz="1800" dirty="0">
                <a:latin typeface="+mj-lt"/>
                <a:ea typeface="Segoe UI" panose="020B0502040204020203" pitchFamily="34" charset="0"/>
                <a:cs typeface="Segoe UI" panose="020B0502040204020203" pitchFamily="34" charset="0"/>
              </a:rPr>
              <a:t>0.4 Miles Added</a:t>
            </a:r>
          </a:p>
        </p:txBody>
      </p:sp>
    </p:spTree>
    <p:extLst>
      <p:ext uri="{BB962C8B-B14F-4D97-AF65-F5344CB8AC3E}">
        <p14:creationId xmlns:p14="http://schemas.microsoft.com/office/powerpoint/2010/main" val="1246249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 y="-11111"/>
            <a:ext cx="9163050" cy="1143000"/>
          </a:xfrm>
        </p:spPr>
        <p:txBody>
          <a:bodyPr/>
          <a:lstStyle/>
          <a:p>
            <a:pPr algn="ctr"/>
            <a:r>
              <a:rPr lang="en-US" sz="2800" b="1" dirty="0">
                <a:latin typeface="+mj-lt"/>
              </a:rPr>
              <a:t>Finance &amp; Maintenance Agreement: </a:t>
            </a:r>
            <a:br>
              <a:rPr lang="en-US" sz="2800" b="1" dirty="0">
                <a:latin typeface="+mj-lt"/>
              </a:rPr>
            </a:br>
            <a:r>
              <a:rPr lang="en-US" sz="2800" b="1" dirty="0">
                <a:latin typeface="+mj-lt"/>
              </a:rPr>
              <a:t>Maintenance of Traffic </a:t>
            </a:r>
          </a:p>
        </p:txBody>
      </p:sp>
      <p:pic>
        <p:nvPicPr>
          <p:cNvPr id="12" name="Picture 3" descr="vtrans-logo">
            <a:extLst>
              <a:ext uri="{FF2B5EF4-FFF2-40B4-BE49-F238E27FC236}">
                <a16:creationId xmlns:a16="http://schemas.microsoft.com/office/drawing/2014/main" id="{DD6CADD9-5671-9A48-41F9-6A105F0325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 name="Picture 8">
            <a:extLst>
              <a:ext uri="{FF2B5EF4-FFF2-40B4-BE49-F238E27FC236}">
                <a16:creationId xmlns:a16="http://schemas.microsoft.com/office/drawing/2014/main" id="{8B4A3B65-AFBC-1205-A4AB-A51E5D10759B}"/>
              </a:ext>
            </a:extLst>
          </p:cNvPr>
          <p:cNvPicPr>
            <a:picLocks noChangeAspect="1"/>
          </p:cNvPicPr>
          <p:nvPr/>
        </p:nvPicPr>
        <p:blipFill>
          <a:blip r:embed="rId4"/>
          <a:stretch>
            <a:fillRect/>
          </a:stretch>
        </p:blipFill>
        <p:spPr>
          <a:xfrm>
            <a:off x="448191" y="1021905"/>
            <a:ext cx="7793259" cy="1522821"/>
          </a:xfrm>
          <a:prstGeom prst="rect">
            <a:avLst/>
          </a:prstGeom>
        </p:spPr>
      </p:pic>
      <p:sp>
        <p:nvSpPr>
          <p:cNvPr id="10" name="Content Placeholder 5">
            <a:extLst>
              <a:ext uri="{FF2B5EF4-FFF2-40B4-BE49-F238E27FC236}">
                <a16:creationId xmlns:a16="http://schemas.microsoft.com/office/drawing/2014/main" id="{7E27AD13-AF0F-27A4-15B9-08556F236590}"/>
              </a:ext>
            </a:extLst>
          </p:cNvPr>
          <p:cNvSpPr>
            <a:spLocks noGrp="1"/>
          </p:cNvSpPr>
          <p:nvPr>
            <p:ph idx="1"/>
          </p:nvPr>
        </p:nvSpPr>
        <p:spPr>
          <a:xfrm>
            <a:off x="613740" y="2713141"/>
            <a:ext cx="7627710" cy="3320668"/>
          </a:xfrm>
        </p:spPr>
        <p:txBody>
          <a:bodyPr>
            <a:normAutofit/>
          </a:bodyPr>
          <a:lstStyle/>
          <a:p>
            <a:pPr marL="571500" indent="-228600"/>
            <a:r>
              <a:rPr lang="en-US" sz="1700" dirty="0">
                <a:solidFill>
                  <a:schemeClr val="tx1"/>
                </a:solidFill>
                <a:latin typeface="+mj-lt"/>
                <a:ea typeface="+mn-ea"/>
                <a:cs typeface="Arial" charset="0"/>
              </a:rPr>
              <a:t>The bridge project is required to provide a temporary ADA accessible pedestrian detour route since the existing bridge has pedestrian facilities on the Class 1 Town Highway. </a:t>
            </a:r>
          </a:p>
          <a:p>
            <a:endParaRPr lang="en-US" sz="1700" dirty="0">
              <a:solidFill>
                <a:schemeClr val="tx1"/>
              </a:solidFill>
              <a:latin typeface="+mj-lt"/>
              <a:ea typeface="+mn-ea"/>
              <a:cs typeface="Arial" charset="0"/>
            </a:endParaRPr>
          </a:p>
          <a:p>
            <a:pPr marL="517922" lvl="1" indent="-175022">
              <a:buFont typeface="Wingdings" panose="05000000000000000000" pitchFamily="2" charset="2"/>
              <a:buChar char="§"/>
            </a:pPr>
            <a:r>
              <a:rPr lang="en-US" sz="1700" dirty="0">
                <a:solidFill>
                  <a:schemeClr val="tx1"/>
                </a:solidFill>
                <a:latin typeface="+mj-lt"/>
                <a:ea typeface="+mn-ea"/>
                <a:cs typeface="Arial" charset="0"/>
              </a:rPr>
              <a:t> In areas ADA compliance isn’t met  with existing facilities on the designated route, the  project will   include appropriate channeling devices, and temporary surfaces, etc. on the designated route. </a:t>
            </a:r>
          </a:p>
          <a:p>
            <a:pPr marL="398462" indent="0">
              <a:buNone/>
            </a:pPr>
            <a:endParaRPr lang="en-US" sz="2100" dirty="0">
              <a:solidFill>
                <a:schemeClr val="tx1"/>
              </a:solidFill>
            </a:endParaRPr>
          </a:p>
        </p:txBody>
      </p:sp>
    </p:spTree>
    <p:extLst>
      <p:ext uri="{BB962C8B-B14F-4D97-AF65-F5344CB8AC3E}">
        <p14:creationId xmlns:p14="http://schemas.microsoft.com/office/powerpoint/2010/main" val="804887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AC41C-8BCD-5967-9E9A-AC4D0982CD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2E1B5C-BA7A-B8F6-5428-5B8D11F48B71}"/>
              </a:ext>
            </a:extLst>
          </p:cNvPr>
          <p:cNvSpPr>
            <a:spLocks noGrp="1"/>
          </p:cNvSpPr>
          <p:nvPr>
            <p:ph type="title"/>
          </p:nvPr>
        </p:nvSpPr>
        <p:spPr>
          <a:xfrm>
            <a:off x="-19050" y="-11111"/>
            <a:ext cx="9163050" cy="1143000"/>
          </a:xfrm>
        </p:spPr>
        <p:txBody>
          <a:bodyPr/>
          <a:lstStyle/>
          <a:p>
            <a:pPr algn="ctr"/>
            <a:r>
              <a:rPr lang="en-US" sz="2800" b="1" dirty="0">
                <a:latin typeface="+mj-lt"/>
              </a:rPr>
              <a:t>Finance &amp; Maintenance Agreement: </a:t>
            </a:r>
            <a:br>
              <a:rPr lang="en-US" sz="2800" b="1" dirty="0">
                <a:latin typeface="+mj-lt"/>
              </a:rPr>
            </a:br>
            <a:r>
              <a:rPr lang="en-US" sz="2800" b="1" dirty="0">
                <a:latin typeface="+mj-lt"/>
              </a:rPr>
              <a:t>Maintenance of Traffic </a:t>
            </a:r>
          </a:p>
        </p:txBody>
      </p:sp>
      <p:pic>
        <p:nvPicPr>
          <p:cNvPr id="12" name="Picture 3" descr="vtrans-logo">
            <a:extLst>
              <a:ext uri="{FF2B5EF4-FFF2-40B4-BE49-F238E27FC236}">
                <a16:creationId xmlns:a16="http://schemas.microsoft.com/office/drawing/2014/main" id="{13230719-85F2-53FD-A28D-FED7837518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 name="Picture 8">
            <a:extLst>
              <a:ext uri="{FF2B5EF4-FFF2-40B4-BE49-F238E27FC236}">
                <a16:creationId xmlns:a16="http://schemas.microsoft.com/office/drawing/2014/main" id="{F9BBF253-A0CD-83E8-5181-E73ED13F5761}"/>
              </a:ext>
            </a:extLst>
          </p:cNvPr>
          <p:cNvPicPr>
            <a:picLocks noChangeAspect="1"/>
          </p:cNvPicPr>
          <p:nvPr/>
        </p:nvPicPr>
        <p:blipFill>
          <a:blip r:embed="rId4"/>
          <a:stretch>
            <a:fillRect/>
          </a:stretch>
        </p:blipFill>
        <p:spPr>
          <a:xfrm>
            <a:off x="448191" y="1021905"/>
            <a:ext cx="7793259" cy="1522821"/>
          </a:xfrm>
          <a:prstGeom prst="rect">
            <a:avLst/>
          </a:prstGeom>
        </p:spPr>
      </p:pic>
      <p:sp>
        <p:nvSpPr>
          <p:cNvPr id="10" name="Content Placeholder 5">
            <a:extLst>
              <a:ext uri="{FF2B5EF4-FFF2-40B4-BE49-F238E27FC236}">
                <a16:creationId xmlns:a16="http://schemas.microsoft.com/office/drawing/2014/main" id="{CBA24519-0185-3175-4E79-24B8F2B61B92}"/>
              </a:ext>
            </a:extLst>
          </p:cNvPr>
          <p:cNvSpPr>
            <a:spLocks noGrp="1"/>
          </p:cNvSpPr>
          <p:nvPr>
            <p:ph idx="1"/>
          </p:nvPr>
        </p:nvSpPr>
        <p:spPr>
          <a:xfrm>
            <a:off x="613740" y="2713141"/>
            <a:ext cx="7627710" cy="3320668"/>
          </a:xfrm>
        </p:spPr>
        <p:txBody>
          <a:bodyPr>
            <a:normAutofit/>
          </a:bodyPr>
          <a:lstStyle/>
          <a:p>
            <a:pPr>
              <a:lnSpc>
                <a:spcPct val="90000"/>
              </a:lnSpc>
            </a:pPr>
            <a:r>
              <a:rPr lang="en-US" sz="1700" b="1" dirty="0">
                <a:solidFill>
                  <a:schemeClr val="tx1"/>
                </a:solidFill>
                <a:latin typeface="+mj-lt"/>
                <a:ea typeface="+mn-ea"/>
                <a:cs typeface="Arial" charset="0"/>
              </a:rPr>
              <a:t>Nonparticipating Items: </a:t>
            </a:r>
            <a:r>
              <a:rPr lang="en-US" sz="1700" dirty="0">
                <a:solidFill>
                  <a:schemeClr val="tx1"/>
                </a:solidFill>
                <a:latin typeface="+mj-lt"/>
                <a:ea typeface="+mn-ea"/>
                <a:cs typeface="Arial" charset="0"/>
              </a:rPr>
              <a:t>Pedestrian traffic measures that direct pedestrian traffic in directions other than the designated pedestrian detour  route are nonparticipating to the project and will be the responsibility of the Town.  </a:t>
            </a:r>
          </a:p>
          <a:p>
            <a:pPr>
              <a:lnSpc>
                <a:spcPct val="90000"/>
              </a:lnSpc>
            </a:pPr>
            <a:endParaRPr lang="en-US" sz="1700" dirty="0">
              <a:solidFill>
                <a:schemeClr val="tx1"/>
              </a:solidFill>
              <a:latin typeface="+mj-lt"/>
              <a:ea typeface="+mn-ea"/>
              <a:cs typeface="Arial" charset="0"/>
            </a:endParaRPr>
          </a:p>
          <a:p>
            <a:pPr>
              <a:lnSpc>
                <a:spcPct val="90000"/>
              </a:lnSpc>
            </a:pPr>
            <a:r>
              <a:rPr lang="en-US" sz="1700" b="1" dirty="0">
                <a:solidFill>
                  <a:schemeClr val="tx1"/>
                </a:solidFill>
                <a:latin typeface="+mj-lt"/>
                <a:ea typeface="+mn-ea"/>
                <a:cs typeface="Arial" charset="0"/>
              </a:rPr>
              <a:t>Temporary Work: </a:t>
            </a:r>
            <a:r>
              <a:rPr lang="en-US" sz="1700" dirty="0">
                <a:solidFill>
                  <a:schemeClr val="tx1"/>
                </a:solidFill>
                <a:latin typeface="+mj-lt"/>
                <a:ea typeface="+mn-ea"/>
                <a:cs typeface="Arial" charset="0"/>
              </a:rPr>
              <a:t>The work along the local detour route is temporary in nature so all items installed </a:t>
            </a:r>
            <a:r>
              <a:rPr lang="en-US" sz="1700" u="sng" dirty="0">
                <a:solidFill>
                  <a:schemeClr val="tx1"/>
                </a:solidFill>
                <a:latin typeface="+mj-lt"/>
                <a:ea typeface="+mn-ea"/>
                <a:cs typeface="Arial" charset="0"/>
              </a:rPr>
              <a:t>except</a:t>
            </a:r>
            <a:r>
              <a:rPr lang="en-US" sz="1700" dirty="0">
                <a:solidFill>
                  <a:schemeClr val="tx1"/>
                </a:solidFill>
                <a:latin typeface="+mj-lt"/>
                <a:ea typeface="+mn-ea"/>
                <a:cs typeface="Arial" charset="0"/>
              </a:rPr>
              <a:t> small areas we need to improve for accessibility like cross walk paint and paved areas for ramps / deteriorated sections of sidewalk for accessibility will be removed after we are finished with the detour.   </a:t>
            </a:r>
          </a:p>
          <a:p>
            <a:endParaRPr lang="en-US" dirty="0">
              <a:solidFill>
                <a:schemeClr val="tx1"/>
              </a:solidFill>
            </a:endParaRPr>
          </a:p>
        </p:txBody>
      </p:sp>
    </p:spTree>
    <p:extLst>
      <p:ext uri="{BB962C8B-B14F-4D97-AF65-F5344CB8AC3E}">
        <p14:creationId xmlns:p14="http://schemas.microsoft.com/office/powerpoint/2010/main" val="1363798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2DFE-5E70-D45E-EA62-35A096C2BE12}"/>
            </a:ext>
          </a:extLst>
        </p:cNvPr>
        <p:cNvGrpSpPr/>
        <p:nvPr/>
      </p:nvGrpSpPr>
      <p:grpSpPr>
        <a:xfrm>
          <a:off x="0" y="0"/>
          <a:ext cx="0" cy="0"/>
          <a:chOff x="0" y="0"/>
          <a:chExt cx="0" cy="0"/>
        </a:xfrm>
      </p:grpSpPr>
      <p:sp>
        <p:nvSpPr>
          <p:cNvPr id="12" name="Rectangle 8">
            <a:extLst>
              <a:ext uri="{FF2B5EF4-FFF2-40B4-BE49-F238E27FC236}">
                <a16:creationId xmlns:a16="http://schemas.microsoft.com/office/drawing/2014/main" id="{4791E918-EB2F-7890-CAD9-E030589EFB4C}"/>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a:extLst>
              <a:ext uri="{FF2B5EF4-FFF2-40B4-BE49-F238E27FC236}">
                <a16:creationId xmlns:a16="http://schemas.microsoft.com/office/drawing/2014/main" id="{FA2D00EA-40AB-8693-EC7F-12D255B34A2D}"/>
              </a:ext>
            </a:extLst>
          </p:cNvPr>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23FD46D4-AADE-5C9E-1775-812FE9FCA25D}"/>
              </a:ext>
            </a:extLst>
          </p:cNvPr>
          <p:cNvSpPr/>
          <p:nvPr/>
        </p:nvSpPr>
        <p:spPr>
          <a:xfrm>
            <a:off x="74181" y="552557"/>
            <a:ext cx="9069819" cy="1034129"/>
          </a:xfrm>
          <a:prstGeom prst="rect">
            <a:avLst/>
          </a:prstGeom>
          <a:solidFill>
            <a:schemeClr val="bg1"/>
          </a:solidFill>
        </p:spPr>
        <p:txBody>
          <a:bodyPr wrap="square">
            <a:spAutoFit/>
          </a:bodyPr>
          <a:lstStyle/>
          <a:p>
            <a:pPr marL="342900" lvl="1" eaLnBrk="0" hangingPunct="0">
              <a:spcBef>
                <a:spcPct val="20000"/>
              </a:spcBef>
              <a:buClr>
                <a:srgbClr val="92D050"/>
              </a:buClr>
            </a:pPr>
            <a:endParaRPr lang="en-US" dirty="0">
              <a:latin typeface="+mj-lt"/>
              <a:ea typeface="Segoe UI" panose="020B0502040204020203" pitchFamily="34" charset="0"/>
              <a:cs typeface="Segoe UI" panose="020B0502040204020203" pitchFamily="34" charset="0"/>
            </a:endParaRPr>
          </a:p>
          <a:p>
            <a:pPr marL="628650" lvl="1" indent="-285750" eaLnBrk="0" hangingPunct="0">
              <a:spcBef>
                <a:spcPct val="20000"/>
              </a:spcBef>
              <a:buClr>
                <a:srgbClr val="92D050"/>
              </a:buClr>
              <a:buFont typeface="Arial" panose="020B0604020202020204" pitchFamily="34" charset="0"/>
              <a:buChar char="•"/>
            </a:pPr>
            <a:r>
              <a:rPr lang="en-US" b="1" u="sng" dirty="0">
                <a:effectLst/>
                <a:latin typeface="+mj-lt"/>
              </a:rPr>
              <a:t>Concerns expressed regarding safety of pedestrians at intersections </a:t>
            </a:r>
          </a:p>
          <a:p>
            <a:pPr marL="628650" lvl="1" indent="-285750" eaLnBrk="0" hangingPunct="0">
              <a:spcBef>
                <a:spcPct val="20000"/>
              </a:spcBef>
              <a:buClr>
                <a:srgbClr val="92D050"/>
              </a:buClr>
              <a:buFont typeface="Arial" panose="020B0604020202020204" pitchFamily="34" charset="0"/>
              <a:buChar char="•"/>
            </a:pP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0F6D1A1E-7888-0E1C-CF53-012BD3E6381B}"/>
              </a:ext>
            </a:extLst>
          </p:cNvPr>
          <p:cNvSpPr>
            <a:spLocks noGrp="1"/>
          </p:cNvSpPr>
          <p:nvPr>
            <p:ph type="title"/>
          </p:nvPr>
        </p:nvSpPr>
        <p:spPr>
          <a:xfrm>
            <a:off x="0" y="0"/>
            <a:ext cx="9069819" cy="838581"/>
          </a:xfrm>
        </p:spPr>
        <p:txBody>
          <a:bodyPr/>
          <a:lstStyle/>
          <a:p>
            <a:pPr algn="ctr"/>
            <a:r>
              <a:rPr lang="en-US" sz="2800" b="1" dirty="0">
                <a:latin typeface="+mj-lt"/>
              </a:rPr>
              <a:t>Temporary Local Detour:  Vehicles / Pedestrians</a:t>
            </a:r>
          </a:p>
        </p:txBody>
      </p:sp>
      <p:sp>
        <p:nvSpPr>
          <p:cNvPr id="3" name="Content Placeholder 5">
            <a:extLst>
              <a:ext uri="{FF2B5EF4-FFF2-40B4-BE49-F238E27FC236}">
                <a16:creationId xmlns:a16="http://schemas.microsoft.com/office/drawing/2014/main" id="{DE017DAF-B35B-6901-5555-5456609E276E}"/>
              </a:ext>
            </a:extLst>
          </p:cNvPr>
          <p:cNvSpPr>
            <a:spLocks noGrp="1"/>
          </p:cNvSpPr>
          <p:nvPr>
            <p:ph idx="1"/>
          </p:nvPr>
        </p:nvSpPr>
        <p:spPr>
          <a:xfrm>
            <a:off x="528678" y="1390270"/>
            <a:ext cx="7658391" cy="4440704"/>
          </a:xfrm>
        </p:spPr>
        <p:txBody>
          <a:bodyPr>
            <a:normAutofit lnSpcReduction="10000"/>
          </a:bodyPr>
          <a:lstStyle/>
          <a:p>
            <a:r>
              <a:rPr lang="en-US" sz="1700" dirty="0">
                <a:solidFill>
                  <a:schemeClr val="tx1"/>
                </a:solidFill>
                <a:latin typeface="+mj-lt"/>
                <a:ea typeface="+mn-ea"/>
                <a:cs typeface="Arial" charset="0"/>
              </a:rPr>
              <a:t>The local pedestrian detour sheets do not include the vehicular traffic signs, except for the area near Depot Square where wall street is changing configuration to accommodate two-way traffic. </a:t>
            </a:r>
          </a:p>
          <a:p>
            <a:pPr lvl="1"/>
            <a:r>
              <a:rPr lang="en-US" sz="1700" dirty="0">
                <a:solidFill>
                  <a:schemeClr val="tx1"/>
                </a:solidFill>
                <a:latin typeface="+mj-lt"/>
                <a:ea typeface="+mn-ea"/>
                <a:cs typeface="Arial" charset="0"/>
              </a:rPr>
              <a:t>STOP at Wall St. / Depot Sq.</a:t>
            </a:r>
          </a:p>
          <a:p>
            <a:pPr lvl="1"/>
            <a:r>
              <a:rPr lang="en-US" sz="1700" dirty="0">
                <a:solidFill>
                  <a:schemeClr val="tx1"/>
                </a:solidFill>
                <a:latin typeface="+mj-lt"/>
                <a:ea typeface="+mn-ea"/>
                <a:cs typeface="Arial" charset="0"/>
              </a:rPr>
              <a:t>STOP at Wall St. / Central St.</a:t>
            </a:r>
          </a:p>
          <a:p>
            <a:endParaRPr lang="en-US" sz="1700" dirty="0">
              <a:solidFill>
                <a:schemeClr val="tx1"/>
              </a:solidFill>
              <a:latin typeface="+mj-lt"/>
              <a:ea typeface="+mn-ea"/>
              <a:cs typeface="Arial" charset="0"/>
            </a:endParaRPr>
          </a:p>
          <a:p>
            <a:r>
              <a:rPr lang="en-US" sz="1700" dirty="0">
                <a:solidFill>
                  <a:schemeClr val="tx1"/>
                </a:solidFill>
                <a:latin typeface="+mj-lt"/>
                <a:ea typeface="+mn-ea"/>
                <a:cs typeface="Arial" charset="0"/>
              </a:rPr>
              <a:t>The bridge contractor will be required to submit a site-specific traffic control plan for the </a:t>
            </a:r>
            <a:r>
              <a:rPr lang="en-US" sz="1700" u="sng" dirty="0">
                <a:solidFill>
                  <a:schemeClr val="tx1"/>
                </a:solidFill>
                <a:latin typeface="+mj-lt"/>
                <a:ea typeface="+mn-ea"/>
                <a:cs typeface="Arial" charset="0"/>
              </a:rPr>
              <a:t>local vehicle detour and pedestrian detour  </a:t>
            </a:r>
            <a:r>
              <a:rPr lang="en-US" sz="1700" dirty="0">
                <a:solidFill>
                  <a:schemeClr val="tx1"/>
                </a:solidFill>
                <a:latin typeface="+mj-lt"/>
                <a:ea typeface="+mn-ea"/>
                <a:cs typeface="Arial" charset="0"/>
              </a:rPr>
              <a:t>that satisfies ADA requirements within their means and methods that meets the intent of the information provided.  </a:t>
            </a:r>
          </a:p>
          <a:p>
            <a:pPr lvl="1"/>
            <a:r>
              <a:rPr lang="en-US" sz="1700" dirty="0">
                <a:solidFill>
                  <a:schemeClr val="tx1"/>
                </a:solidFill>
                <a:latin typeface="+mj-lt"/>
                <a:ea typeface="+mn-ea"/>
                <a:cs typeface="Arial" charset="0"/>
              </a:rPr>
              <a:t>The pedestrian local detour route plan sheets have been included in the plans so the contractor may understand the scale of work required along the route for pedestrian accessibility for bidding the bridge project.   </a:t>
            </a:r>
          </a:p>
          <a:p>
            <a:pPr marL="398462" indent="0">
              <a:buNone/>
            </a:pPr>
            <a:endParaRPr lang="en-US" sz="1700" dirty="0">
              <a:solidFill>
                <a:schemeClr val="tx1"/>
              </a:solidFill>
              <a:latin typeface="+mj-lt"/>
              <a:ea typeface="+mn-ea"/>
              <a:cs typeface="Arial" charset="0"/>
            </a:endParaRPr>
          </a:p>
          <a:p>
            <a:r>
              <a:rPr lang="en-US" sz="1700" dirty="0">
                <a:solidFill>
                  <a:schemeClr val="tx1"/>
                </a:solidFill>
                <a:latin typeface="+mj-lt"/>
                <a:ea typeface="+mn-ea"/>
                <a:cs typeface="Arial" charset="0"/>
              </a:rPr>
              <a:t> A VTrans Resident Engineer will be on site every day so adjustment can be made there are issues in the field</a:t>
            </a:r>
            <a:r>
              <a:rPr lang="en-US" sz="2100" dirty="0">
                <a:solidFill>
                  <a:schemeClr val="tx1"/>
                </a:solidFill>
                <a:latin typeface="+mj-lt"/>
                <a:ea typeface="+mn-ea"/>
                <a:cs typeface="Arial" charset="0"/>
              </a:rPr>
              <a:t>.    </a:t>
            </a:r>
          </a:p>
        </p:txBody>
      </p:sp>
    </p:spTree>
    <p:extLst>
      <p:ext uri="{BB962C8B-B14F-4D97-AF65-F5344CB8AC3E}">
        <p14:creationId xmlns:p14="http://schemas.microsoft.com/office/powerpoint/2010/main" val="2993076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AB63-1C0B-4845-55C4-6C19C1A43B02}"/>
            </a:ext>
          </a:extLst>
        </p:cNvPr>
        <p:cNvGrpSpPr/>
        <p:nvPr/>
      </p:nvGrpSpPr>
      <p:grpSpPr>
        <a:xfrm>
          <a:off x="0" y="0"/>
          <a:ext cx="0" cy="0"/>
          <a:chOff x="0" y="0"/>
          <a:chExt cx="0" cy="0"/>
        </a:xfrm>
      </p:grpSpPr>
      <p:sp>
        <p:nvSpPr>
          <p:cNvPr id="12" name="Rectangle 8">
            <a:extLst>
              <a:ext uri="{FF2B5EF4-FFF2-40B4-BE49-F238E27FC236}">
                <a16:creationId xmlns:a16="http://schemas.microsoft.com/office/drawing/2014/main" id="{7BA40A86-0BA5-28D5-B8C1-0EA0D4036DE7}"/>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a:extLst>
              <a:ext uri="{FF2B5EF4-FFF2-40B4-BE49-F238E27FC236}">
                <a16:creationId xmlns:a16="http://schemas.microsoft.com/office/drawing/2014/main" id="{8ED8B27E-5FBF-1E0D-1DC3-6761309E77E7}"/>
              </a:ext>
            </a:extLst>
          </p:cNvPr>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F2FA749D-A114-3CC8-F62B-AFF351BC986E}"/>
              </a:ext>
            </a:extLst>
          </p:cNvPr>
          <p:cNvSpPr/>
          <p:nvPr/>
        </p:nvSpPr>
        <p:spPr>
          <a:xfrm>
            <a:off x="74181" y="838581"/>
            <a:ext cx="9069819" cy="4955203"/>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600" b="1" u="sng" dirty="0">
                <a:effectLst/>
                <a:latin typeface="+mj-lt"/>
              </a:rPr>
              <a:t>Concerns expressed regarding safety at intersections </a:t>
            </a:r>
          </a:p>
          <a:p>
            <a:pPr marL="1085850" lvl="2" indent="-285750" eaLnBrk="0" hangingPunct="0">
              <a:spcBef>
                <a:spcPct val="20000"/>
              </a:spcBef>
              <a:buClr>
                <a:srgbClr val="92D050"/>
              </a:buClr>
              <a:buFont typeface="Arial" panose="020B0604020202020204" pitchFamily="34" charset="0"/>
              <a:buChar char="•"/>
            </a:pPr>
            <a:r>
              <a:rPr lang="en-US" sz="1600" dirty="0">
                <a:effectLst/>
                <a:latin typeface="+mj-lt"/>
              </a:rPr>
              <a:t>Wall St. / Water Street</a:t>
            </a:r>
          </a:p>
          <a:p>
            <a:pPr marL="1085850" lvl="2" indent="-285750" eaLnBrk="0" hangingPunct="0">
              <a:spcBef>
                <a:spcPct val="20000"/>
              </a:spcBef>
              <a:buClr>
                <a:srgbClr val="92D050"/>
              </a:buClr>
              <a:buFont typeface="Arial" panose="020B0604020202020204" pitchFamily="34" charset="0"/>
              <a:buChar char="•"/>
            </a:pPr>
            <a:r>
              <a:rPr lang="en-US" sz="1600" dirty="0">
                <a:latin typeface="+mj-lt"/>
              </a:rPr>
              <a:t>Water Street / Union Street </a:t>
            </a:r>
          </a:p>
          <a:p>
            <a:pPr lvl="1">
              <a:buClr>
                <a:schemeClr val="accent3">
                  <a:lumMod val="60000"/>
                  <a:lumOff val="40000"/>
                </a:schemeClr>
              </a:buClr>
            </a:pPr>
            <a:endParaRPr lang="en-US" sz="1600" dirty="0">
              <a:latin typeface="+mj-lt"/>
            </a:endParaRPr>
          </a:p>
          <a:p>
            <a:pPr marL="342900" lvl="1">
              <a:buClr>
                <a:schemeClr val="accent3">
                  <a:lumMod val="60000"/>
                  <a:lumOff val="40000"/>
                </a:schemeClr>
              </a:buClr>
            </a:pPr>
            <a:r>
              <a:rPr lang="en-US" sz="1600" dirty="0">
                <a:latin typeface="+mj-lt"/>
              </a:rPr>
              <a:t>The bridge project is not proposing a stop condition change to what currently exists at the Wall St. / Water St. and Water St. / Union Street intersections.  </a:t>
            </a:r>
          </a:p>
          <a:p>
            <a:pPr lvl="1">
              <a:buClr>
                <a:schemeClr val="accent3">
                  <a:lumMod val="60000"/>
                  <a:lumOff val="40000"/>
                </a:schemeClr>
              </a:buClr>
            </a:pPr>
            <a:endParaRPr lang="en-US" sz="1600" dirty="0">
              <a:latin typeface="+mj-lt"/>
            </a:endParaRPr>
          </a:p>
          <a:p>
            <a:pPr marL="742950" lvl="1" indent="-285750">
              <a:buClr>
                <a:schemeClr val="accent3">
                  <a:lumMod val="60000"/>
                  <a:lumOff val="40000"/>
                </a:schemeClr>
              </a:buClr>
              <a:buFont typeface="Arial" panose="020B0604020202020204" pitchFamily="34" charset="0"/>
              <a:buChar char="•"/>
            </a:pPr>
            <a:r>
              <a:rPr lang="en-US" sz="1600" dirty="0">
                <a:latin typeface="+mj-lt"/>
              </a:rPr>
              <a:t>They Agency does not have jurisdiction to change these intersection conditions along the local detour route to install the stop signs since the Town is the governing entity of this local route. </a:t>
            </a:r>
          </a:p>
          <a:p>
            <a:pPr marL="742950" lvl="1" indent="-285750">
              <a:buClr>
                <a:schemeClr val="accent3">
                  <a:lumMod val="60000"/>
                  <a:lumOff val="40000"/>
                </a:schemeClr>
              </a:buClr>
              <a:buFont typeface="Arial" panose="020B0604020202020204" pitchFamily="34" charset="0"/>
              <a:buChar char="•"/>
            </a:pPr>
            <a:endParaRPr lang="en-US" sz="1600" dirty="0">
              <a:latin typeface="+mj-lt"/>
            </a:endParaRPr>
          </a:p>
          <a:p>
            <a:pPr marL="742950" lvl="1" indent="-285750">
              <a:buClr>
                <a:schemeClr val="accent3">
                  <a:lumMod val="60000"/>
                  <a:lumOff val="40000"/>
                </a:schemeClr>
              </a:buClr>
              <a:buFont typeface="Arial" panose="020B0604020202020204" pitchFamily="34" charset="0"/>
              <a:buChar char="•"/>
            </a:pPr>
            <a:r>
              <a:rPr lang="en-US" sz="1600" dirty="0">
                <a:latin typeface="+mj-lt"/>
              </a:rPr>
              <a:t>The Town of Northfield is the Governing body on local roads in accordance with </a:t>
            </a:r>
            <a:r>
              <a:rPr lang="en-US" sz="1600" b="1" u="sng" dirty="0">
                <a:latin typeface="+mj-lt"/>
              </a:rPr>
              <a:t>23 V.S.A. § 1008</a:t>
            </a:r>
            <a:r>
              <a:rPr lang="en-US" sz="1600" dirty="0">
                <a:latin typeface="+mj-lt"/>
              </a:rPr>
              <a:t>. </a:t>
            </a:r>
          </a:p>
          <a:p>
            <a:pPr marL="1200150" lvl="2" indent="-285750">
              <a:buClr>
                <a:schemeClr val="accent3">
                  <a:lumMod val="60000"/>
                  <a:lumOff val="40000"/>
                </a:schemeClr>
              </a:buClr>
              <a:buFont typeface="Arial" panose="020B0604020202020204" pitchFamily="34" charset="0"/>
              <a:buChar char="•"/>
            </a:pPr>
            <a:r>
              <a:rPr lang="en-US" sz="1600" dirty="0">
                <a:latin typeface="+mj-lt"/>
              </a:rPr>
              <a:t>If the board would like intersection conditions permanently changed to include an all stop at both intersections of Wall St. / Water St. and Water St. / Union Street the Town will need to create an ordinance.  </a:t>
            </a:r>
          </a:p>
          <a:p>
            <a:pPr marL="742950" lvl="1" indent="-285750">
              <a:buClr>
                <a:schemeClr val="accent3">
                  <a:lumMod val="60000"/>
                  <a:lumOff val="40000"/>
                </a:schemeClr>
              </a:buClr>
              <a:buFont typeface="Arial" panose="020B0604020202020204" pitchFamily="34" charset="0"/>
              <a:buChar char="•"/>
            </a:pPr>
            <a:endParaRPr lang="en-US" sz="1600" dirty="0">
              <a:latin typeface="+mj-lt"/>
            </a:endParaRPr>
          </a:p>
          <a:p>
            <a:pPr marL="742950" lvl="1" indent="-285750">
              <a:buClr>
                <a:schemeClr val="accent3">
                  <a:lumMod val="60000"/>
                  <a:lumOff val="40000"/>
                </a:schemeClr>
              </a:buClr>
              <a:buFont typeface="Arial" panose="020B0604020202020204" pitchFamily="34" charset="0"/>
              <a:buChar char="•"/>
            </a:pPr>
            <a:r>
              <a:rPr lang="en-US" sz="1600" dirty="0">
                <a:latin typeface="+mj-lt"/>
              </a:rPr>
              <a:t>If the Town has ordinances for revised intersection conditions in advance of the bridge project construction and signs installed the project will include the necessary supplemental line striping along the local detour route.   </a:t>
            </a:r>
          </a:p>
          <a:p>
            <a:pPr marL="628650" lvl="1" indent="-285750" eaLnBrk="0" hangingPunct="0">
              <a:spcBef>
                <a:spcPct val="20000"/>
              </a:spcBef>
              <a:buClr>
                <a:srgbClr val="92D050"/>
              </a:buClr>
              <a:buFont typeface="Arial" panose="020B0604020202020204" pitchFamily="34" charset="0"/>
              <a:buChar char="•"/>
            </a:pP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C4FA0959-3E6E-8D95-4B9F-9C79DE6606F8}"/>
              </a:ext>
            </a:extLst>
          </p:cNvPr>
          <p:cNvSpPr>
            <a:spLocks noGrp="1"/>
          </p:cNvSpPr>
          <p:nvPr>
            <p:ph type="title"/>
          </p:nvPr>
        </p:nvSpPr>
        <p:spPr>
          <a:xfrm>
            <a:off x="0" y="0"/>
            <a:ext cx="9069819" cy="838581"/>
          </a:xfrm>
        </p:spPr>
        <p:txBody>
          <a:bodyPr/>
          <a:lstStyle/>
          <a:p>
            <a:pPr algn="ctr"/>
            <a:r>
              <a:rPr lang="en-US" sz="2800" b="1" dirty="0">
                <a:latin typeface="+mj-lt"/>
              </a:rPr>
              <a:t>Local Detour Intersections – STOP Condition</a:t>
            </a:r>
          </a:p>
        </p:txBody>
      </p:sp>
    </p:spTree>
    <p:extLst>
      <p:ext uri="{BB962C8B-B14F-4D97-AF65-F5344CB8AC3E}">
        <p14:creationId xmlns:p14="http://schemas.microsoft.com/office/powerpoint/2010/main" val="3318808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24421A-908D-5A5D-D731-298733546C70}"/>
              </a:ext>
            </a:extLst>
          </p:cNvPr>
          <p:cNvPicPr>
            <a:picLocks noChangeAspect="1"/>
          </p:cNvPicPr>
          <p:nvPr/>
        </p:nvPicPr>
        <p:blipFill>
          <a:blip r:embed="rId3"/>
          <a:srcRect t="19103" r="38761"/>
          <a:stretch>
            <a:fillRect/>
          </a:stretch>
        </p:blipFill>
        <p:spPr>
          <a:xfrm>
            <a:off x="148362" y="1663057"/>
            <a:ext cx="4838308" cy="3763018"/>
          </a:xfrm>
          <a:prstGeom prst="rect">
            <a:avLst/>
          </a:prstGeom>
        </p:spPr>
      </p:pic>
      <p:sp>
        <p:nvSpPr>
          <p:cNvPr id="5" name="Rectangle 4">
            <a:extLst>
              <a:ext uri="{FF2B5EF4-FFF2-40B4-BE49-F238E27FC236}">
                <a16:creationId xmlns:a16="http://schemas.microsoft.com/office/drawing/2014/main" id="{23170F63-5337-4144-B6B5-A78BAAE1CDF7}"/>
              </a:ext>
            </a:extLst>
          </p:cNvPr>
          <p:cNvSpPr/>
          <p:nvPr/>
        </p:nvSpPr>
        <p:spPr>
          <a:xfrm>
            <a:off x="4986670" y="1428013"/>
            <a:ext cx="4157330" cy="4468916"/>
          </a:xfrm>
          <a:prstGeom prst="rect">
            <a:avLst/>
          </a:prstGeom>
          <a:solidFill>
            <a:schemeClr val="bg1"/>
          </a:solidFill>
        </p:spPr>
        <p:txBody>
          <a:bodyPr wrap="square">
            <a:spAutoFit/>
          </a:bodyPr>
          <a:lstStyle/>
          <a:p>
            <a:pPr marL="628650" lvl="1" indent="-285750" eaLnBrk="0" hangingPunct="0">
              <a:spcBef>
                <a:spcPct val="20000"/>
              </a:spcBef>
              <a:buClr>
                <a:srgbClr val="92D050"/>
              </a:buClr>
              <a:buFont typeface="Arial" panose="020B0604020202020204" pitchFamily="34" charset="0"/>
              <a:buChar char="•"/>
            </a:pPr>
            <a:r>
              <a:rPr lang="en-US" dirty="0">
                <a:latin typeface="+mj-lt"/>
                <a:cs typeface="Segoe UI" panose="020B0502040204020203" pitchFamily="34" charset="0"/>
              </a:rPr>
              <a:t>Utilize 7 parking spaces along Wall Street for 2-way traffic flow during bridge closure period </a:t>
            </a:r>
          </a:p>
          <a:p>
            <a:pPr marL="628650" lvl="1" indent="-285750" eaLnBrk="0" hangingPunct="0">
              <a:spcBef>
                <a:spcPct val="20000"/>
              </a:spcBef>
              <a:buClr>
                <a:srgbClr val="92D050"/>
              </a:buClr>
              <a:buFont typeface="Arial" panose="020B0604020202020204" pitchFamily="34" charset="0"/>
              <a:buChar char="•"/>
            </a:pPr>
            <a:endParaRPr lang="en-US" dirty="0">
              <a:latin typeface="+mj-lt"/>
              <a:cs typeface="Segoe UI" panose="020B0502040204020203" pitchFamily="34" charset="0"/>
            </a:endParaRPr>
          </a:p>
          <a:p>
            <a:pPr marL="628650" lvl="1" indent="-285750" eaLnBrk="0" hangingPunct="0">
              <a:spcBef>
                <a:spcPct val="20000"/>
              </a:spcBef>
              <a:buClr>
                <a:srgbClr val="92D050"/>
              </a:buClr>
              <a:buFont typeface="Arial" panose="020B0604020202020204" pitchFamily="34" charset="0"/>
              <a:buChar char="•"/>
            </a:pPr>
            <a:r>
              <a:rPr lang="en-US" dirty="0">
                <a:latin typeface="+mj-lt"/>
                <a:cs typeface="Segoe UI" panose="020B0502040204020203" pitchFamily="34" charset="0"/>
              </a:rPr>
              <a:t>Turning movement reviewed  indicate there is adequate space for two lanes of traffic with the proposed configuration. </a:t>
            </a:r>
          </a:p>
          <a:p>
            <a:pPr marL="628650" lvl="1" indent="-285750" eaLnBrk="0" hangingPunct="0">
              <a:spcBef>
                <a:spcPct val="20000"/>
              </a:spcBef>
              <a:buClr>
                <a:srgbClr val="92D050"/>
              </a:buClr>
              <a:buFont typeface="Arial" panose="020B0604020202020204" pitchFamily="34" charset="0"/>
              <a:buChar char="•"/>
            </a:pPr>
            <a:endParaRPr lang="en-US" dirty="0">
              <a:latin typeface="+mj-lt"/>
              <a:cs typeface="Segoe UI" panose="020B0502040204020203" pitchFamily="34" charset="0"/>
            </a:endParaRPr>
          </a:p>
          <a:p>
            <a:pPr marL="628650" lvl="1" indent="-285750" eaLnBrk="0" hangingPunct="0">
              <a:spcBef>
                <a:spcPct val="20000"/>
              </a:spcBef>
              <a:buClr>
                <a:srgbClr val="92D050"/>
              </a:buClr>
              <a:buFont typeface="Arial" panose="020B0604020202020204" pitchFamily="34" charset="0"/>
              <a:buChar char="•"/>
            </a:pPr>
            <a:r>
              <a:rPr lang="en-US" dirty="0">
                <a:latin typeface="+mj-lt"/>
                <a:cs typeface="Segoe UI" panose="020B0502040204020203" pitchFamily="34" charset="0"/>
              </a:rPr>
              <a:t>The intersection of Depot Square / Wall St. and Central St. / Wall St. are temporarily being changed from yield conditions to Stop conditions for safety in accordance with MUTCD.</a:t>
            </a:r>
          </a:p>
        </p:txBody>
      </p:sp>
      <p:sp>
        <p:nvSpPr>
          <p:cNvPr id="12" name="Rectangle 8"/>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p:cNvSpPr/>
          <p:nvPr/>
        </p:nvSpPr>
        <p:spPr>
          <a:xfrm>
            <a:off x="0" y="800655"/>
            <a:ext cx="9069819" cy="707886"/>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VT Route 12 (North Main Street), to Water Street, and Wall Street back to VT Route 12 (South Main Street)</a:t>
            </a:r>
          </a:p>
        </p:txBody>
      </p:sp>
      <p:sp>
        <p:nvSpPr>
          <p:cNvPr id="11" name="Title 1">
            <a:extLst>
              <a:ext uri="{FF2B5EF4-FFF2-40B4-BE49-F238E27FC236}">
                <a16:creationId xmlns:a16="http://schemas.microsoft.com/office/drawing/2014/main" id="{EFDE6E03-6D77-4175-9735-9387FD54D405}"/>
              </a:ext>
            </a:extLst>
          </p:cNvPr>
          <p:cNvSpPr>
            <a:spLocks noGrp="1"/>
          </p:cNvSpPr>
          <p:nvPr>
            <p:ph type="title"/>
          </p:nvPr>
        </p:nvSpPr>
        <p:spPr>
          <a:xfrm>
            <a:off x="0" y="0"/>
            <a:ext cx="9400673" cy="966781"/>
          </a:xfrm>
        </p:spPr>
        <p:txBody>
          <a:bodyPr/>
          <a:lstStyle/>
          <a:p>
            <a:r>
              <a:rPr lang="en-US" sz="2800" b="1" dirty="0">
                <a:latin typeface="+mj-lt"/>
              </a:rPr>
              <a:t>   Traffic Control – Local Detour (Passenger Cars)</a:t>
            </a:r>
          </a:p>
        </p:txBody>
      </p:sp>
      <p:sp>
        <p:nvSpPr>
          <p:cNvPr id="6" name="Rectangle 5">
            <a:extLst>
              <a:ext uri="{FF2B5EF4-FFF2-40B4-BE49-F238E27FC236}">
                <a16:creationId xmlns:a16="http://schemas.microsoft.com/office/drawing/2014/main" id="{2C85CA9E-0ADF-4082-927E-A243E4C62C68}"/>
              </a:ext>
            </a:extLst>
          </p:cNvPr>
          <p:cNvSpPr/>
          <p:nvPr/>
        </p:nvSpPr>
        <p:spPr>
          <a:xfrm>
            <a:off x="286013" y="3857299"/>
            <a:ext cx="4128670" cy="37057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3" descr="vtrans-logo">
            <a:extLst>
              <a:ext uri="{FF2B5EF4-FFF2-40B4-BE49-F238E27FC236}">
                <a16:creationId xmlns:a16="http://schemas.microsoft.com/office/drawing/2014/main" id="{F577B200-14CB-4D53-B753-8DD13C39B9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6036" y="6370398"/>
            <a:ext cx="1550518" cy="3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6924F402-827C-AF8D-18C2-3572F4E813C6}"/>
              </a:ext>
            </a:extLst>
          </p:cNvPr>
          <p:cNvSpPr/>
          <p:nvPr/>
        </p:nvSpPr>
        <p:spPr>
          <a:xfrm>
            <a:off x="377579" y="5660616"/>
            <a:ext cx="4965400" cy="923330"/>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dirty="0">
                <a:solidFill>
                  <a:srgbClr val="FF0000"/>
                </a:solidFill>
                <a:latin typeface="+mj-lt"/>
                <a:cs typeface="Segoe UI" panose="020B0502040204020203" pitchFamily="34" charset="0"/>
              </a:rPr>
              <a:t>In addition to temporarily removing parallel parking, remove diagonal parking to provide more space / enhance safety? (Town owned?)</a:t>
            </a:r>
          </a:p>
        </p:txBody>
      </p:sp>
    </p:spTree>
    <p:extLst>
      <p:ext uri="{BB962C8B-B14F-4D97-AF65-F5344CB8AC3E}">
        <p14:creationId xmlns:p14="http://schemas.microsoft.com/office/powerpoint/2010/main" val="1114941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3EB4-3F41-331A-F161-8CACA2BE9D0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92196A0-66A8-7724-F5E5-69E7AD83693F}"/>
              </a:ext>
            </a:extLst>
          </p:cNvPr>
          <p:cNvPicPr>
            <a:picLocks noChangeAspect="1"/>
          </p:cNvPicPr>
          <p:nvPr/>
        </p:nvPicPr>
        <p:blipFill>
          <a:blip r:embed="rId3"/>
          <a:stretch>
            <a:fillRect/>
          </a:stretch>
        </p:blipFill>
        <p:spPr>
          <a:xfrm>
            <a:off x="167446" y="1515641"/>
            <a:ext cx="8637200" cy="5085256"/>
          </a:xfrm>
          <a:prstGeom prst="rect">
            <a:avLst/>
          </a:prstGeom>
          <a:ln>
            <a:solidFill>
              <a:srgbClr val="09E80F"/>
            </a:solidFill>
            <a:prstDash val="dash"/>
          </a:ln>
        </p:spPr>
      </p:pic>
      <p:sp>
        <p:nvSpPr>
          <p:cNvPr id="12" name="Rectangle 8">
            <a:extLst>
              <a:ext uri="{FF2B5EF4-FFF2-40B4-BE49-F238E27FC236}">
                <a16:creationId xmlns:a16="http://schemas.microsoft.com/office/drawing/2014/main" id="{A65428A2-4C04-7CE9-F44B-B96E2098B2C0}"/>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a:extLst>
              <a:ext uri="{FF2B5EF4-FFF2-40B4-BE49-F238E27FC236}">
                <a16:creationId xmlns:a16="http://schemas.microsoft.com/office/drawing/2014/main" id="{1FC853B9-C93C-A21A-C4C0-671B2ECB2B03}"/>
              </a:ext>
            </a:extLst>
          </p:cNvPr>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3D7E12B2-913A-D421-B57D-9B47F30F21A7}"/>
              </a:ext>
            </a:extLst>
          </p:cNvPr>
          <p:cNvSpPr/>
          <p:nvPr/>
        </p:nvSpPr>
        <p:spPr>
          <a:xfrm>
            <a:off x="0" y="800655"/>
            <a:ext cx="9069819" cy="1077218"/>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VT Route 12 (North Main Street), to Water Street, and Wall Street back to VT Route 12 (South Main Street)</a:t>
            </a:r>
          </a:p>
          <a:p>
            <a:pPr marL="342900" lvl="1" eaLnBrk="0" hangingPunct="0">
              <a:spcBef>
                <a:spcPct val="20000"/>
              </a:spcBef>
              <a:buClr>
                <a:srgbClr val="92D050"/>
              </a:buClr>
            </a:pPr>
            <a:endParaRPr lang="en-US" sz="2000" dirty="0">
              <a:latin typeface="+mj-lt"/>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2F630566-2ACD-E255-AE4C-60A7ED477C56}"/>
              </a:ext>
            </a:extLst>
          </p:cNvPr>
          <p:cNvSpPr>
            <a:spLocks noGrp="1"/>
          </p:cNvSpPr>
          <p:nvPr>
            <p:ph type="title"/>
          </p:nvPr>
        </p:nvSpPr>
        <p:spPr>
          <a:xfrm>
            <a:off x="0" y="0"/>
            <a:ext cx="9400673" cy="966781"/>
          </a:xfrm>
        </p:spPr>
        <p:txBody>
          <a:bodyPr/>
          <a:lstStyle/>
          <a:p>
            <a:r>
              <a:rPr lang="en-US" sz="2800" b="1" dirty="0">
                <a:latin typeface="+mj-lt"/>
              </a:rPr>
              <a:t>   Traffic Control – Local Detour (Passenger Cars)</a:t>
            </a:r>
          </a:p>
        </p:txBody>
      </p:sp>
      <p:pic>
        <p:nvPicPr>
          <p:cNvPr id="14" name="Picture 3" descr="vtrans-logo">
            <a:extLst>
              <a:ext uri="{FF2B5EF4-FFF2-40B4-BE49-F238E27FC236}">
                <a16:creationId xmlns:a16="http://schemas.microsoft.com/office/drawing/2014/main" id="{73938481-5F9E-B218-2776-A9D1B2F9A5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6036" y="6370398"/>
            <a:ext cx="1550518" cy="369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Rectangle 8">
            <a:extLst>
              <a:ext uri="{FF2B5EF4-FFF2-40B4-BE49-F238E27FC236}">
                <a16:creationId xmlns:a16="http://schemas.microsoft.com/office/drawing/2014/main" id="{CB7A99E3-D362-F837-C2EA-B13158CFCC86}"/>
              </a:ext>
            </a:extLst>
          </p:cNvPr>
          <p:cNvSpPr/>
          <p:nvPr/>
        </p:nvSpPr>
        <p:spPr>
          <a:xfrm>
            <a:off x="2229889" y="2951433"/>
            <a:ext cx="1817431" cy="261610"/>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Pedestrian Route</a:t>
            </a:r>
          </a:p>
        </p:txBody>
      </p:sp>
      <p:cxnSp>
        <p:nvCxnSpPr>
          <p:cNvPr id="10" name="Straight Connector 9">
            <a:extLst>
              <a:ext uri="{FF2B5EF4-FFF2-40B4-BE49-F238E27FC236}">
                <a16:creationId xmlns:a16="http://schemas.microsoft.com/office/drawing/2014/main" id="{F9E35A72-90DF-92D0-36C9-E0D719C6D4F7}"/>
              </a:ext>
            </a:extLst>
          </p:cNvPr>
          <p:cNvCxnSpPr>
            <a:cxnSpLocks/>
          </p:cNvCxnSpPr>
          <p:nvPr/>
        </p:nvCxnSpPr>
        <p:spPr>
          <a:xfrm>
            <a:off x="2229889" y="3077409"/>
            <a:ext cx="377314" cy="0"/>
          </a:xfrm>
          <a:prstGeom prst="line">
            <a:avLst/>
          </a:prstGeom>
          <a:ln w="38100">
            <a:solidFill>
              <a:srgbClr val="09E80F"/>
            </a:solidFill>
            <a:prstDash val="dash"/>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DEC1DE79-111C-7E36-A658-458CB183B9E0}"/>
              </a:ext>
            </a:extLst>
          </p:cNvPr>
          <p:cNvSpPr/>
          <p:nvPr/>
        </p:nvSpPr>
        <p:spPr>
          <a:xfrm>
            <a:off x="6444941" y="1828800"/>
            <a:ext cx="267009" cy="1778000"/>
          </a:xfrm>
          <a:custGeom>
            <a:avLst/>
            <a:gdLst>
              <a:gd name="connsiteX0" fmla="*/ 267009 w 267009"/>
              <a:gd name="connsiteY0" fmla="*/ 0 h 1778000"/>
              <a:gd name="connsiteX1" fmla="*/ 254309 w 267009"/>
              <a:gd name="connsiteY1" fmla="*/ 38100 h 1778000"/>
              <a:gd name="connsiteX2" fmla="*/ 247959 w 267009"/>
              <a:gd name="connsiteY2" fmla="*/ 76200 h 1778000"/>
              <a:gd name="connsiteX3" fmla="*/ 241609 w 267009"/>
              <a:gd name="connsiteY3" fmla="*/ 107950 h 1778000"/>
              <a:gd name="connsiteX4" fmla="*/ 228909 w 267009"/>
              <a:gd name="connsiteY4" fmla="*/ 190500 h 1778000"/>
              <a:gd name="connsiteX5" fmla="*/ 216209 w 267009"/>
              <a:gd name="connsiteY5" fmla="*/ 228600 h 1778000"/>
              <a:gd name="connsiteX6" fmla="*/ 197159 w 267009"/>
              <a:gd name="connsiteY6" fmla="*/ 241300 h 1778000"/>
              <a:gd name="connsiteX7" fmla="*/ 171759 w 267009"/>
              <a:gd name="connsiteY7" fmla="*/ 298450 h 1778000"/>
              <a:gd name="connsiteX8" fmla="*/ 165409 w 267009"/>
              <a:gd name="connsiteY8" fmla="*/ 323850 h 1778000"/>
              <a:gd name="connsiteX9" fmla="*/ 146359 w 267009"/>
              <a:gd name="connsiteY9" fmla="*/ 349250 h 1778000"/>
              <a:gd name="connsiteX10" fmla="*/ 127309 w 267009"/>
              <a:gd name="connsiteY10" fmla="*/ 387350 h 1778000"/>
              <a:gd name="connsiteX11" fmla="*/ 95559 w 267009"/>
              <a:gd name="connsiteY11" fmla="*/ 476250 h 1778000"/>
              <a:gd name="connsiteX12" fmla="*/ 89209 w 267009"/>
              <a:gd name="connsiteY12" fmla="*/ 514350 h 1778000"/>
              <a:gd name="connsiteX13" fmla="*/ 76509 w 267009"/>
              <a:gd name="connsiteY13" fmla="*/ 533400 h 1778000"/>
              <a:gd name="connsiteX14" fmla="*/ 70159 w 267009"/>
              <a:gd name="connsiteY14" fmla="*/ 552450 h 1778000"/>
              <a:gd name="connsiteX15" fmla="*/ 51109 w 267009"/>
              <a:gd name="connsiteY15" fmla="*/ 590550 h 1778000"/>
              <a:gd name="connsiteX16" fmla="*/ 38409 w 267009"/>
              <a:gd name="connsiteY16" fmla="*/ 635000 h 1778000"/>
              <a:gd name="connsiteX17" fmla="*/ 19359 w 267009"/>
              <a:gd name="connsiteY17" fmla="*/ 698500 h 1778000"/>
              <a:gd name="connsiteX18" fmla="*/ 309 w 267009"/>
              <a:gd name="connsiteY18" fmla="*/ 774700 h 1778000"/>
              <a:gd name="connsiteX19" fmla="*/ 6659 w 267009"/>
              <a:gd name="connsiteY19" fmla="*/ 844550 h 1778000"/>
              <a:gd name="connsiteX20" fmla="*/ 13009 w 267009"/>
              <a:gd name="connsiteY20" fmla="*/ 869950 h 1778000"/>
              <a:gd name="connsiteX21" fmla="*/ 32059 w 267009"/>
              <a:gd name="connsiteY21" fmla="*/ 876300 h 1778000"/>
              <a:gd name="connsiteX22" fmla="*/ 57459 w 267009"/>
              <a:gd name="connsiteY22" fmla="*/ 895350 h 1778000"/>
              <a:gd name="connsiteX23" fmla="*/ 76509 w 267009"/>
              <a:gd name="connsiteY23" fmla="*/ 901700 h 1778000"/>
              <a:gd name="connsiteX24" fmla="*/ 120959 w 267009"/>
              <a:gd name="connsiteY24" fmla="*/ 939800 h 1778000"/>
              <a:gd name="connsiteX25" fmla="*/ 140009 w 267009"/>
              <a:gd name="connsiteY25" fmla="*/ 946150 h 1778000"/>
              <a:gd name="connsiteX26" fmla="*/ 209859 w 267009"/>
              <a:gd name="connsiteY26" fmla="*/ 996950 h 1778000"/>
              <a:gd name="connsiteX27" fmla="*/ 222559 w 267009"/>
              <a:gd name="connsiteY27" fmla="*/ 1022350 h 1778000"/>
              <a:gd name="connsiteX28" fmla="*/ 216209 w 267009"/>
              <a:gd name="connsiteY28" fmla="*/ 1092200 h 1778000"/>
              <a:gd name="connsiteX29" fmla="*/ 197159 w 267009"/>
              <a:gd name="connsiteY29" fmla="*/ 1104900 h 1778000"/>
              <a:gd name="connsiteX30" fmla="*/ 190809 w 267009"/>
              <a:gd name="connsiteY30" fmla="*/ 1123950 h 1778000"/>
              <a:gd name="connsiteX31" fmla="*/ 178109 w 267009"/>
              <a:gd name="connsiteY31" fmla="*/ 1206500 h 1778000"/>
              <a:gd name="connsiteX32" fmla="*/ 171759 w 267009"/>
              <a:gd name="connsiteY32" fmla="*/ 1238250 h 1778000"/>
              <a:gd name="connsiteX33" fmla="*/ 165409 w 267009"/>
              <a:gd name="connsiteY33" fmla="*/ 1257300 h 1778000"/>
              <a:gd name="connsiteX34" fmla="*/ 159059 w 267009"/>
              <a:gd name="connsiteY34" fmla="*/ 1282700 h 1778000"/>
              <a:gd name="connsiteX35" fmla="*/ 146359 w 267009"/>
              <a:gd name="connsiteY35" fmla="*/ 1339850 h 1778000"/>
              <a:gd name="connsiteX36" fmla="*/ 120959 w 267009"/>
              <a:gd name="connsiteY36" fmla="*/ 1390650 h 1778000"/>
              <a:gd name="connsiteX37" fmla="*/ 101909 w 267009"/>
              <a:gd name="connsiteY37" fmla="*/ 1441450 h 1778000"/>
              <a:gd name="connsiteX38" fmla="*/ 95559 w 267009"/>
              <a:gd name="connsiteY38" fmla="*/ 1460500 h 1778000"/>
              <a:gd name="connsiteX39" fmla="*/ 76509 w 267009"/>
              <a:gd name="connsiteY39" fmla="*/ 1492250 h 1778000"/>
              <a:gd name="connsiteX40" fmla="*/ 70159 w 267009"/>
              <a:gd name="connsiteY40" fmla="*/ 1524000 h 1778000"/>
              <a:gd name="connsiteX41" fmla="*/ 63809 w 267009"/>
              <a:gd name="connsiteY41" fmla="*/ 1543050 h 1778000"/>
              <a:gd name="connsiteX42" fmla="*/ 57459 w 267009"/>
              <a:gd name="connsiteY42" fmla="*/ 1581150 h 1778000"/>
              <a:gd name="connsiteX43" fmla="*/ 51109 w 267009"/>
              <a:gd name="connsiteY43" fmla="*/ 1606550 h 1778000"/>
              <a:gd name="connsiteX44" fmla="*/ 44759 w 267009"/>
              <a:gd name="connsiteY44" fmla="*/ 1638300 h 1778000"/>
              <a:gd name="connsiteX45" fmla="*/ 32059 w 267009"/>
              <a:gd name="connsiteY45" fmla="*/ 1663700 h 1778000"/>
              <a:gd name="connsiteX46" fmla="*/ 25709 w 267009"/>
              <a:gd name="connsiteY46" fmla="*/ 1689100 h 1778000"/>
              <a:gd name="connsiteX47" fmla="*/ 19359 w 267009"/>
              <a:gd name="connsiteY47" fmla="*/ 1708150 h 1778000"/>
              <a:gd name="connsiteX48" fmla="*/ 309 w 267009"/>
              <a:gd name="connsiteY48" fmla="*/ 1765300 h 1778000"/>
              <a:gd name="connsiteX49" fmla="*/ 309 w 267009"/>
              <a:gd name="connsiteY49"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7009" h="1778000">
                <a:moveTo>
                  <a:pt x="267009" y="0"/>
                </a:moveTo>
                <a:cubicBezTo>
                  <a:pt x="262776" y="12700"/>
                  <a:pt x="257556" y="25113"/>
                  <a:pt x="254309" y="38100"/>
                </a:cubicBezTo>
                <a:cubicBezTo>
                  <a:pt x="251186" y="50591"/>
                  <a:pt x="250262" y="63532"/>
                  <a:pt x="247959" y="76200"/>
                </a:cubicBezTo>
                <a:cubicBezTo>
                  <a:pt x="246028" y="86819"/>
                  <a:pt x="243135" y="97266"/>
                  <a:pt x="241609" y="107950"/>
                </a:cubicBezTo>
                <a:cubicBezTo>
                  <a:pt x="234698" y="156328"/>
                  <a:pt x="239724" y="154449"/>
                  <a:pt x="228909" y="190500"/>
                </a:cubicBezTo>
                <a:cubicBezTo>
                  <a:pt x="225062" y="203322"/>
                  <a:pt x="227348" y="221174"/>
                  <a:pt x="216209" y="228600"/>
                </a:cubicBezTo>
                <a:lnTo>
                  <a:pt x="197159" y="241300"/>
                </a:lnTo>
                <a:cubicBezTo>
                  <a:pt x="182267" y="300868"/>
                  <a:pt x="203146" y="227830"/>
                  <a:pt x="171759" y="298450"/>
                </a:cubicBezTo>
                <a:cubicBezTo>
                  <a:pt x="168215" y="306425"/>
                  <a:pt x="169312" y="316044"/>
                  <a:pt x="165409" y="323850"/>
                </a:cubicBezTo>
                <a:cubicBezTo>
                  <a:pt x="160676" y="333316"/>
                  <a:pt x="151804" y="340175"/>
                  <a:pt x="146359" y="349250"/>
                </a:cubicBezTo>
                <a:cubicBezTo>
                  <a:pt x="139054" y="361426"/>
                  <a:pt x="133000" y="374341"/>
                  <a:pt x="127309" y="387350"/>
                </a:cubicBezTo>
                <a:cubicBezTo>
                  <a:pt x="112361" y="421516"/>
                  <a:pt x="102196" y="443065"/>
                  <a:pt x="95559" y="476250"/>
                </a:cubicBezTo>
                <a:cubicBezTo>
                  <a:pt x="93034" y="488875"/>
                  <a:pt x="93280" y="502136"/>
                  <a:pt x="89209" y="514350"/>
                </a:cubicBezTo>
                <a:cubicBezTo>
                  <a:pt x="86796" y="521590"/>
                  <a:pt x="79922" y="526574"/>
                  <a:pt x="76509" y="533400"/>
                </a:cubicBezTo>
                <a:cubicBezTo>
                  <a:pt x="73516" y="539387"/>
                  <a:pt x="72877" y="546333"/>
                  <a:pt x="70159" y="552450"/>
                </a:cubicBezTo>
                <a:cubicBezTo>
                  <a:pt x="64392" y="565425"/>
                  <a:pt x="56876" y="577575"/>
                  <a:pt x="51109" y="590550"/>
                </a:cubicBezTo>
                <a:cubicBezTo>
                  <a:pt x="42955" y="608896"/>
                  <a:pt x="45136" y="614819"/>
                  <a:pt x="38409" y="635000"/>
                </a:cubicBezTo>
                <a:cubicBezTo>
                  <a:pt x="9577" y="721496"/>
                  <a:pt x="39424" y="613224"/>
                  <a:pt x="19359" y="698500"/>
                </a:cubicBezTo>
                <a:cubicBezTo>
                  <a:pt x="13362" y="723986"/>
                  <a:pt x="309" y="774700"/>
                  <a:pt x="309" y="774700"/>
                </a:cubicBezTo>
                <a:cubicBezTo>
                  <a:pt x="2426" y="797983"/>
                  <a:pt x="3569" y="821376"/>
                  <a:pt x="6659" y="844550"/>
                </a:cubicBezTo>
                <a:cubicBezTo>
                  <a:pt x="7812" y="853201"/>
                  <a:pt x="7557" y="863135"/>
                  <a:pt x="13009" y="869950"/>
                </a:cubicBezTo>
                <a:cubicBezTo>
                  <a:pt x="17190" y="875177"/>
                  <a:pt x="25709" y="874183"/>
                  <a:pt x="32059" y="876300"/>
                </a:cubicBezTo>
                <a:cubicBezTo>
                  <a:pt x="40526" y="882650"/>
                  <a:pt x="48270" y="890099"/>
                  <a:pt x="57459" y="895350"/>
                </a:cubicBezTo>
                <a:cubicBezTo>
                  <a:pt x="63271" y="898671"/>
                  <a:pt x="71025" y="897862"/>
                  <a:pt x="76509" y="901700"/>
                </a:cubicBezTo>
                <a:cubicBezTo>
                  <a:pt x="92496" y="912891"/>
                  <a:pt x="104972" y="928609"/>
                  <a:pt x="120959" y="939800"/>
                </a:cubicBezTo>
                <a:cubicBezTo>
                  <a:pt x="126443" y="943638"/>
                  <a:pt x="134133" y="942945"/>
                  <a:pt x="140009" y="946150"/>
                </a:cubicBezTo>
                <a:cubicBezTo>
                  <a:pt x="158462" y="956215"/>
                  <a:pt x="194661" y="975673"/>
                  <a:pt x="209859" y="996950"/>
                </a:cubicBezTo>
                <a:cubicBezTo>
                  <a:pt x="215361" y="1004653"/>
                  <a:pt x="218326" y="1013883"/>
                  <a:pt x="222559" y="1022350"/>
                </a:cubicBezTo>
                <a:cubicBezTo>
                  <a:pt x="220442" y="1045633"/>
                  <a:pt x="223085" y="1069855"/>
                  <a:pt x="216209" y="1092200"/>
                </a:cubicBezTo>
                <a:cubicBezTo>
                  <a:pt x="213965" y="1099494"/>
                  <a:pt x="201927" y="1098941"/>
                  <a:pt x="197159" y="1104900"/>
                </a:cubicBezTo>
                <a:cubicBezTo>
                  <a:pt x="192978" y="1110127"/>
                  <a:pt x="192926" y="1117600"/>
                  <a:pt x="190809" y="1123950"/>
                </a:cubicBezTo>
                <a:cubicBezTo>
                  <a:pt x="186052" y="1157248"/>
                  <a:pt x="183983" y="1174195"/>
                  <a:pt x="178109" y="1206500"/>
                </a:cubicBezTo>
                <a:cubicBezTo>
                  <a:pt x="176178" y="1217119"/>
                  <a:pt x="174377" y="1227779"/>
                  <a:pt x="171759" y="1238250"/>
                </a:cubicBezTo>
                <a:cubicBezTo>
                  <a:pt x="170136" y="1244744"/>
                  <a:pt x="167248" y="1250864"/>
                  <a:pt x="165409" y="1257300"/>
                </a:cubicBezTo>
                <a:cubicBezTo>
                  <a:pt x="163011" y="1265691"/>
                  <a:pt x="160952" y="1274181"/>
                  <a:pt x="159059" y="1282700"/>
                </a:cubicBezTo>
                <a:cubicBezTo>
                  <a:pt x="157528" y="1289591"/>
                  <a:pt x="150046" y="1331001"/>
                  <a:pt x="146359" y="1339850"/>
                </a:cubicBezTo>
                <a:cubicBezTo>
                  <a:pt x="139077" y="1357326"/>
                  <a:pt x="126946" y="1372689"/>
                  <a:pt x="120959" y="1390650"/>
                </a:cubicBezTo>
                <a:cubicBezTo>
                  <a:pt x="106546" y="1433890"/>
                  <a:pt x="124688" y="1380706"/>
                  <a:pt x="101909" y="1441450"/>
                </a:cubicBezTo>
                <a:cubicBezTo>
                  <a:pt x="99559" y="1447717"/>
                  <a:pt x="98552" y="1454513"/>
                  <a:pt x="95559" y="1460500"/>
                </a:cubicBezTo>
                <a:cubicBezTo>
                  <a:pt x="90039" y="1471539"/>
                  <a:pt x="82859" y="1481667"/>
                  <a:pt x="76509" y="1492250"/>
                </a:cubicBezTo>
                <a:cubicBezTo>
                  <a:pt x="74392" y="1502833"/>
                  <a:pt x="72777" y="1513529"/>
                  <a:pt x="70159" y="1524000"/>
                </a:cubicBezTo>
                <a:cubicBezTo>
                  <a:pt x="68536" y="1530494"/>
                  <a:pt x="65261" y="1536516"/>
                  <a:pt x="63809" y="1543050"/>
                </a:cubicBezTo>
                <a:cubicBezTo>
                  <a:pt x="61016" y="1555619"/>
                  <a:pt x="59984" y="1568525"/>
                  <a:pt x="57459" y="1581150"/>
                </a:cubicBezTo>
                <a:cubicBezTo>
                  <a:pt x="55747" y="1589708"/>
                  <a:pt x="53002" y="1598031"/>
                  <a:pt x="51109" y="1606550"/>
                </a:cubicBezTo>
                <a:cubicBezTo>
                  <a:pt x="48768" y="1617086"/>
                  <a:pt x="48172" y="1628061"/>
                  <a:pt x="44759" y="1638300"/>
                </a:cubicBezTo>
                <a:cubicBezTo>
                  <a:pt x="41766" y="1647280"/>
                  <a:pt x="35383" y="1654837"/>
                  <a:pt x="32059" y="1663700"/>
                </a:cubicBezTo>
                <a:cubicBezTo>
                  <a:pt x="28995" y="1671872"/>
                  <a:pt x="28107" y="1680709"/>
                  <a:pt x="25709" y="1689100"/>
                </a:cubicBezTo>
                <a:cubicBezTo>
                  <a:pt x="23870" y="1695536"/>
                  <a:pt x="21709" y="1701883"/>
                  <a:pt x="19359" y="1708150"/>
                </a:cubicBezTo>
                <a:cubicBezTo>
                  <a:pt x="9763" y="1733738"/>
                  <a:pt x="4565" y="1739763"/>
                  <a:pt x="309" y="1765300"/>
                </a:cubicBezTo>
                <a:cubicBezTo>
                  <a:pt x="-387" y="1769476"/>
                  <a:pt x="309" y="1773767"/>
                  <a:pt x="309" y="1778000"/>
                </a:cubicBezTo>
              </a:path>
            </a:pathLst>
          </a:custGeom>
          <a:noFill/>
          <a:ln>
            <a:solidFill>
              <a:srgbClr val="09E8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998D8AC-5339-0ABA-EE31-688B70F8BCCA}"/>
              </a:ext>
            </a:extLst>
          </p:cNvPr>
          <p:cNvCxnSpPr>
            <a:cxnSpLocks/>
          </p:cNvCxnSpPr>
          <p:nvPr/>
        </p:nvCxnSpPr>
        <p:spPr>
          <a:xfrm flipH="1" flipV="1">
            <a:off x="5334000" y="3263900"/>
            <a:ext cx="1052332" cy="342900"/>
          </a:xfrm>
          <a:prstGeom prst="line">
            <a:avLst/>
          </a:prstGeom>
          <a:ln w="25400">
            <a:solidFill>
              <a:srgbClr val="09E80F"/>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C8AD7F-8278-CCDE-F8A4-3A33A9050F68}"/>
              </a:ext>
            </a:extLst>
          </p:cNvPr>
          <p:cNvCxnSpPr>
            <a:cxnSpLocks/>
          </p:cNvCxnSpPr>
          <p:nvPr/>
        </p:nvCxnSpPr>
        <p:spPr>
          <a:xfrm flipV="1">
            <a:off x="938665" y="5131259"/>
            <a:ext cx="3799771" cy="158291"/>
          </a:xfrm>
          <a:prstGeom prst="line">
            <a:avLst/>
          </a:prstGeom>
          <a:ln w="25400">
            <a:solidFill>
              <a:srgbClr val="09E80F"/>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CF06A3-D1F8-38B9-43D7-6189F38AD9B8}"/>
              </a:ext>
            </a:extLst>
          </p:cNvPr>
          <p:cNvCxnSpPr/>
          <p:nvPr/>
        </p:nvCxnSpPr>
        <p:spPr>
          <a:xfrm flipV="1">
            <a:off x="4908550" y="3263900"/>
            <a:ext cx="374650" cy="1867359"/>
          </a:xfrm>
          <a:prstGeom prst="line">
            <a:avLst/>
          </a:prstGeom>
          <a:ln w="25400">
            <a:solidFill>
              <a:srgbClr val="09E80F"/>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6324F4-5A6A-50D7-AFDF-8701962B00AE}"/>
              </a:ext>
            </a:extLst>
          </p:cNvPr>
          <p:cNvCxnSpPr>
            <a:cxnSpLocks/>
          </p:cNvCxnSpPr>
          <p:nvPr/>
        </p:nvCxnSpPr>
        <p:spPr>
          <a:xfrm flipH="1">
            <a:off x="5283200" y="1877873"/>
            <a:ext cx="507411" cy="1386027"/>
          </a:xfrm>
          <a:prstGeom prst="line">
            <a:avLst/>
          </a:prstGeom>
          <a:ln w="25400">
            <a:solidFill>
              <a:srgbClr val="09E80F"/>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78E7FE0-AEEB-7DEE-601F-7D2F65562ED3}"/>
              </a:ext>
            </a:extLst>
          </p:cNvPr>
          <p:cNvSpPr txBox="1"/>
          <p:nvPr/>
        </p:nvSpPr>
        <p:spPr>
          <a:xfrm>
            <a:off x="0" y="1551619"/>
            <a:ext cx="5032746" cy="1255728"/>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800" dirty="0">
                <a:ea typeface="Segoe UI" panose="020B0502040204020203" pitchFamily="34" charset="0"/>
                <a:cs typeface="Segoe UI" panose="020B0502040204020203" pitchFamily="34" charset="0"/>
              </a:rPr>
              <a:t>Clarity of the pedestrian detour route: </a:t>
            </a:r>
          </a:p>
          <a:p>
            <a:pPr marL="685800" lvl="1" indent="-342900" eaLnBrk="0" hangingPunct="0">
              <a:spcBef>
                <a:spcPct val="20000"/>
              </a:spcBef>
              <a:buClr>
                <a:srgbClr val="92D050"/>
              </a:buClr>
              <a:buFont typeface="Arial" panose="020B0604020202020204" pitchFamily="34" charset="0"/>
              <a:buChar char="•"/>
            </a:pPr>
            <a:r>
              <a:rPr lang="en-US" sz="1800" dirty="0">
                <a:ea typeface="Segoe UI" panose="020B0502040204020203" pitchFamily="34" charset="0"/>
                <a:cs typeface="Segoe UI" panose="020B0502040204020203" pitchFamily="34" charset="0"/>
              </a:rPr>
              <a:t>Pavement markings for the pedestrian detour route will be refreshed so the path of travel is clear.   </a:t>
            </a:r>
          </a:p>
        </p:txBody>
      </p:sp>
    </p:spTree>
    <p:extLst>
      <p:ext uri="{BB962C8B-B14F-4D97-AF65-F5344CB8AC3E}">
        <p14:creationId xmlns:p14="http://schemas.microsoft.com/office/powerpoint/2010/main" val="1920809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421915-EA37-1E84-8E2A-A34ACC3409E9}"/>
            </a:ext>
          </a:extLst>
        </p:cNvPr>
        <p:cNvGrpSpPr/>
        <p:nvPr/>
      </p:nvGrpSpPr>
      <p:grpSpPr>
        <a:xfrm>
          <a:off x="0" y="0"/>
          <a:ext cx="0" cy="0"/>
          <a:chOff x="0" y="0"/>
          <a:chExt cx="0" cy="0"/>
        </a:xfrm>
      </p:grpSpPr>
      <p:sp>
        <p:nvSpPr>
          <p:cNvPr id="12" name="Rectangle 8">
            <a:extLst>
              <a:ext uri="{FF2B5EF4-FFF2-40B4-BE49-F238E27FC236}">
                <a16:creationId xmlns:a16="http://schemas.microsoft.com/office/drawing/2014/main" id="{156B9109-A925-579C-D608-5F2F49B349DB}"/>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a:extLst>
              <a:ext uri="{FF2B5EF4-FFF2-40B4-BE49-F238E27FC236}">
                <a16:creationId xmlns:a16="http://schemas.microsoft.com/office/drawing/2014/main" id="{BA5F6132-0E0F-D502-B31F-E57A81BBDF2C}"/>
              </a:ext>
            </a:extLst>
          </p:cNvPr>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AB3D6361-22EA-0E37-ED78-39B80E6CF8AA}"/>
              </a:ext>
            </a:extLst>
          </p:cNvPr>
          <p:cNvSpPr/>
          <p:nvPr/>
        </p:nvSpPr>
        <p:spPr>
          <a:xfrm>
            <a:off x="119370" y="855576"/>
            <a:ext cx="9069819" cy="2062103"/>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2000" dirty="0">
                <a:latin typeface="+mj-lt"/>
                <a:ea typeface="Segoe UI" panose="020B0502040204020203" pitchFamily="34" charset="0"/>
                <a:cs typeface="Segoe UI" panose="020B0502040204020203" pitchFamily="34" charset="0"/>
              </a:rPr>
              <a:t>Pedestrian safety concerns along local detour route:</a:t>
            </a:r>
          </a:p>
          <a:p>
            <a:pPr marL="342900" lvl="1" eaLnBrk="0" hangingPunct="0">
              <a:spcBef>
                <a:spcPct val="20000"/>
              </a:spcBef>
              <a:buClr>
                <a:srgbClr val="92D050"/>
              </a:buClr>
            </a:pPr>
            <a:r>
              <a:rPr lang="en-US" dirty="0">
                <a:latin typeface="+mj-lt"/>
                <a:ea typeface="Segoe UI" panose="020B0502040204020203" pitchFamily="34" charset="0"/>
                <a:cs typeface="Segoe UI" panose="020B0502040204020203" pitchFamily="34" charset="0"/>
              </a:rPr>
              <a:t>2019 VTrans Guidelines for Pedestrian Crossing Treatments (Figure 11) </a:t>
            </a:r>
          </a:p>
          <a:p>
            <a:pPr marL="1143000" lvl="2" indent="-342900" eaLnBrk="0" hangingPunct="0">
              <a:spcBef>
                <a:spcPct val="20000"/>
              </a:spcBef>
              <a:buClr>
                <a:srgbClr val="92D050"/>
              </a:buClr>
              <a:buFont typeface="Arial" panose="020B0604020202020204" pitchFamily="34" charset="0"/>
              <a:buChar char="•"/>
            </a:pPr>
            <a:r>
              <a:rPr lang="en-US" dirty="0">
                <a:latin typeface="+mj-lt"/>
                <a:ea typeface="Segoe UI" panose="020B0502040204020203" pitchFamily="34" charset="0"/>
                <a:cs typeface="Segoe UI" panose="020B0502040204020203" pitchFamily="34" charset="0"/>
              </a:rPr>
              <a:t>VT12: ADT 4200 Crosswalk Enhancement Options </a:t>
            </a:r>
          </a:p>
          <a:p>
            <a:pPr marL="1600200" lvl="3" indent="-342900" eaLnBrk="0" hangingPunct="0">
              <a:spcBef>
                <a:spcPct val="20000"/>
              </a:spcBef>
              <a:buClr>
                <a:srgbClr val="92D050"/>
              </a:buClr>
              <a:buFont typeface="Arial" panose="020B0604020202020204" pitchFamily="34" charset="0"/>
              <a:buChar char="•"/>
            </a:pPr>
            <a:r>
              <a:rPr lang="en-US" dirty="0">
                <a:latin typeface="+mj-lt"/>
                <a:ea typeface="Segoe UI" panose="020B0502040204020203" pitchFamily="34" charset="0"/>
                <a:cs typeface="Segoe UI" panose="020B0502040204020203" pitchFamily="34" charset="0"/>
              </a:rPr>
              <a:t>In-street sign </a:t>
            </a:r>
          </a:p>
          <a:p>
            <a:pPr marL="1600200" lvl="3" indent="-342900" eaLnBrk="0" hangingPunct="0">
              <a:spcBef>
                <a:spcPct val="20000"/>
              </a:spcBef>
              <a:buClr>
                <a:srgbClr val="92D050"/>
              </a:buClr>
              <a:buFont typeface="Arial" panose="020B0604020202020204" pitchFamily="34" charset="0"/>
              <a:buChar char="•"/>
            </a:pPr>
            <a:r>
              <a:rPr lang="en-US" u="sng" dirty="0">
                <a:latin typeface="+mj-lt"/>
                <a:ea typeface="Segoe UI" panose="020B0502040204020203" pitchFamily="34" charset="0"/>
                <a:cs typeface="Segoe UI" panose="020B0502040204020203" pitchFamily="34" charset="0"/>
              </a:rPr>
              <a:t>No temporary signals at crosswalks: </a:t>
            </a:r>
            <a:r>
              <a:rPr lang="en-US" dirty="0">
                <a:latin typeface="+mj-lt"/>
                <a:cs typeface="Segoe UI" panose="020B0502040204020203" pitchFamily="34" charset="0"/>
              </a:rPr>
              <a:t>Rectangular Rapid Flashing Beacons (RRFBs) or equivalent	temporary signal</a:t>
            </a:r>
          </a:p>
        </p:txBody>
      </p:sp>
      <p:sp>
        <p:nvSpPr>
          <p:cNvPr id="11" name="Title 1">
            <a:extLst>
              <a:ext uri="{FF2B5EF4-FFF2-40B4-BE49-F238E27FC236}">
                <a16:creationId xmlns:a16="http://schemas.microsoft.com/office/drawing/2014/main" id="{8ECAE3D4-4D5C-7B25-ACF6-9EBEE1A0DCD0}"/>
              </a:ext>
            </a:extLst>
          </p:cNvPr>
          <p:cNvSpPr>
            <a:spLocks noGrp="1"/>
          </p:cNvSpPr>
          <p:nvPr>
            <p:ph type="title"/>
          </p:nvPr>
        </p:nvSpPr>
        <p:spPr>
          <a:xfrm>
            <a:off x="119370" y="858"/>
            <a:ext cx="8905260" cy="1027024"/>
          </a:xfrm>
        </p:spPr>
        <p:txBody>
          <a:bodyPr/>
          <a:lstStyle/>
          <a:p>
            <a:pPr marL="91440"/>
            <a:r>
              <a:rPr lang="en-US" sz="2400" b="1" dirty="0">
                <a:latin typeface="+mj-lt"/>
              </a:rPr>
              <a:t>  Traffic Control –  Pedestrian Detour – Crosswalk Enhancement </a:t>
            </a:r>
          </a:p>
        </p:txBody>
      </p:sp>
      <p:pic>
        <p:nvPicPr>
          <p:cNvPr id="3" name="Picture 2" descr="A picture containing text, receipt, screenshot&#10;&#10;AI-generated content may be incorrect.">
            <a:extLst>
              <a:ext uri="{FF2B5EF4-FFF2-40B4-BE49-F238E27FC236}">
                <a16:creationId xmlns:a16="http://schemas.microsoft.com/office/drawing/2014/main" id="{F3E5CCA2-86A4-6985-5130-D101D904B164}"/>
              </a:ext>
            </a:extLst>
          </p:cNvPr>
          <p:cNvPicPr>
            <a:picLocks noChangeAspect="1"/>
          </p:cNvPicPr>
          <p:nvPr/>
        </p:nvPicPr>
        <p:blipFill>
          <a:blip r:embed="rId3"/>
          <a:srcRect b="27531"/>
          <a:stretch>
            <a:fillRect/>
          </a:stretch>
        </p:blipFill>
        <p:spPr>
          <a:xfrm>
            <a:off x="723123" y="2780028"/>
            <a:ext cx="8420877" cy="4008369"/>
          </a:xfrm>
          <a:prstGeom prst="rect">
            <a:avLst/>
          </a:prstGeom>
        </p:spPr>
      </p:pic>
      <p:sp>
        <p:nvSpPr>
          <p:cNvPr id="4" name="Rectangle 3">
            <a:extLst>
              <a:ext uri="{FF2B5EF4-FFF2-40B4-BE49-F238E27FC236}">
                <a16:creationId xmlns:a16="http://schemas.microsoft.com/office/drawing/2014/main" id="{5C3C30FE-0685-0DD6-6051-D6E4FC2A3996}"/>
              </a:ext>
            </a:extLst>
          </p:cNvPr>
          <p:cNvSpPr/>
          <p:nvPr/>
        </p:nvSpPr>
        <p:spPr>
          <a:xfrm>
            <a:off x="1751823" y="3630644"/>
            <a:ext cx="747252" cy="865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628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4ACD-D959-14C5-25C6-2A1AAD9FC2A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9F81202-F815-D6BB-252D-A270EC472A06}"/>
              </a:ext>
            </a:extLst>
          </p:cNvPr>
          <p:cNvPicPr>
            <a:picLocks noChangeAspect="1"/>
          </p:cNvPicPr>
          <p:nvPr/>
        </p:nvPicPr>
        <p:blipFill>
          <a:blip r:embed="rId3"/>
          <a:stretch>
            <a:fillRect/>
          </a:stretch>
        </p:blipFill>
        <p:spPr>
          <a:xfrm>
            <a:off x="747524" y="1675571"/>
            <a:ext cx="7351460" cy="5146724"/>
          </a:xfrm>
          <a:prstGeom prst="rect">
            <a:avLst/>
          </a:prstGeom>
          <a:ln w="25400">
            <a:solidFill>
              <a:srgbClr val="FFFF00"/>
            </a:solidFill>
          </a:ln>
        </p:spPr>
      </p:pic>
      <p:sp>
        <p:nvSpPr>
          <p:cNvPr id="12" name="Rectangle 8">
            <a:extLst>
              <a:ext uri="{FF2B5EF4-FFF2-40B4-BE49-F238E27FC236}">
                <a16:creationId xmlns:a16="http://schemas.microsoft.com/office/drawing/2014/main" id="{8A760C2E-6985-2C44-3DC4-16D39798675A}"/>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a:extLst>
              <a:ext uri="{FF2B5EF4-FFF2-40B4-BE49-F238E27FC236}">
                <a16:creationId xmlns:a16="http://schemas.microsoft.com/office/drawing/2014/main" id="{99B5F756-C9D5-E032-3464-97C5B9FD8243}"/>
              </a:ext>
            </a:extLst>
          </p:cNvPr>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042EB5DC-FE73-F199-3BA0-6EE716AACB41}"/>
              </a:ext>
            </a:extLst>
          </p:cNvPr>
          <p:cNvSpPr/>
          <p:nvPr/>
        </p:nvSpPr>
        <p:spPr>
          <a:xfrm>
            <a:off x="37090" y="800810"/>
            <a:ext cx="9069819" cy="1144929"/>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b="1" u="sng" dirty="0">
                <a:effectLst/>
                <a:latin typeface="+mj-lt"/>
              </a:rPr>
              <a:t>Concerns expressed regarding safety of pedestrians at intersections</a:t>
            </a:r>
          </a:p>
          <a:p>
            <a:pPr marL="628650" lvl="1" indent="-285750" eaLnBrk="0" hangingPunct="0">
              <a:spcBef>
                <a:spcPct val="20000"/>
              </a:spcBef>
              <a:buClr>
                <a:srgbClr val="92D050"/>
              </a:buClr>
              <a:buFontTx/>
              <a:buChar char="-"/>
            </a:pPr>
            <a:r>
              <a:rPr lang="en-US" sz="1400" dirty="0">
                <a:latin typeface="+mj-lt"/>
              </a:rPr>
              <a:t>Wall street has inter-block connectivity to pleasant St. </a:t>
            </a:r>
          </a:p>
          <a:p>
            <a:pPr marL="1085850" lvl="2" indent="-285750" eaLnBrk="0" hangingPunct="0">
              <a:spcBef>
                <a:spcPct val="20000"/>
              </a:spcBef>
              <a:buClr>
                <a:srgbClr val="92D050"/>
              </a:buClr>
              <a:buFontTx/>
              <a:buChar char="-"/>
            </a:pPr>
            <a:r>
              <a:rPr lang="en-US" sz="1400" dirty="0">
                <a:latin typeface="+mj-lt"/>
              </a:rPr>
              <a:t>For enhanced safety during bridge closure traffic on this leg of wall street could be closed</a:t>
            </a:r>
          </a:p>
          <a:p>
            <a:pPr marL="628650" lvl="1" indent="-285750" eaLnBrk="0" hangingPunct="0">
              <a:spcBef>
                <a:spcPct val="20000"/>
              </a:spcBef>
              <a:buClr>
                <a:srgbClr val="92D050"/>
              </a:buClr>
              <a:buFontTx/>
              <a:buChar char="-"/>
            </a:pPr>
            <a:r>
              <a:rPr lang="en-US" sz="1400" dirty="0">
                <a:latin typeface="+mj-lt"/>
                <a:ea typeface="Segoe UI" panose="020B0502040204020203" pitchFamily="34" charset="0"/>
                <a:cs typeface="Segoe UI" panose="020B0502040204020203" pitchFamily="34" charset="0"/>
              </a:rPr>
              <a:t>For clarity of traffic flow a double yellow line could be striped at intersection of Wall and Water. </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87FACE79-7050-8E63-9631-F223D6C18F42}"/>
              </a:ext>
            </a:extLst>
          </p:cNvPr>
          <p:cNvSpPr>
            <a:spLocks noGrp="1"/>
          </p:cNvSpPr>
          <p:nvPr>
            <p:ph type="title"/>
          </p:nvPr>
        </p:nvSpPr>
        <p:spPr>
          <a:xfrm>
            <a:off x="-141728" y="35705"/>
            <a:ext cx="9069819" cy="838581"/>
          </a:xfrm>
        </p:spPr>
        <p:txBody>
          <a:bodyPr/>
          <a:lstStyle/>
          <a:p>
            <a:pPr algn="ctr"/>
            <a:r>
              <a:rPr lang="en-US" sz="2800" b="1" dirty="0">
                <a:latin typeface="+mj-lt"/>
              </a:rPr>
              <a:t>Intersections – Wall St. / Water Street</a:t>
            </a:r>
          </a:p>
        </p:txBody>
      </p:sp>
      <p:sp>
        <p:nvSpPr>
          <p:cNvPr id="59" name="Rectangle 58">
            <a:extLst>
              <a:ext uri="{FF2B5EF4-FFF2-40B4-BE49-F238E27FC236}">
                <a16:creationId xmlns:a16="http://schemas.microsoft.com/office/drawing/2014/main" id="{F29ECC69-2B00-1746-7E3E-DA82FAB0F04C}"/>
              </a:ext>
            </a:extLst>
          </p:cNvPr>
          <p:cNvSpPr/>
          <p:nvPr/>
        </p:nvSpPr>
        <p:spPr>
          <a:xfrm>
            <a:off x="1443202" y="2081054"/>
            <a:ext cx="1817431" cy="837152"/>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Pedestrian Route Double Yellow Line</a:t>
            </a:r>
          </a:p>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Type III Barriers</a:t>
            </a:r>
          </a:p>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Existing STOP</a:t>
            </a:r>
          </a:p>
        </p:txBody>
      </p:sp>
      <p:cxnSp>
        <p:nvCxnSpPr>
          <p:cNvPr id="61" name="Straight Connector 60">
            <a:extLst>
              <a:ext uri="{FF2B5EF4-FFF2-40B4-BE49-F238E27FC236}">
                <a16:creationId xmlns:a16="http://schemas.microsoft.com/office/drawing/2014/main" id="{201128C1-7ECB-91CC-504A-5DD8801867D3}"/>
              </a:ext>
            </a:extLst>
          </p:cNvPr>
          <p:cNvCxnSpPr>
            <a:cxnSpLocks/>
          </p:cNvCxnSpPr>
          <p:nvPr/>
        </p:nvCxnSpPr>
        <p:spPr>
          <a:xfrm>
            <a:off x="911784" y="2426856"/>
            <a:ext cx="37731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44443531-AF07-FB86-56F0-246B4C771495}"/>
              </a:ext>
            </a:extLst>
          </p:cNvPr>
          <p:cNvSpPr/>
          <p:nvPr/>
        </p:nvSpPr>
        <p:spPr>
          <a:xfrm rot="12239082">
            <a:off x="4955459" y="2831282"/>
            <a:ext cx="1907458" cy="1582994"/>
          </a:xfrm>
          <a:prstGeom prst="arc">
            <a:avLst/>
          </a:prstGeom>
          <a:ln w="254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06E1DDD-0A36-1019-D529-B5E81F612AF0}"/>
              </a:ext>
            </a:extLst>
          </p:cNvPr>
          <p:cNvCxnSpPr/>
          <p:nvPr/>
        </p:nvCxnSpPr>
        <p:spPr>
          <a:xfrm flipH="1" flipV="1">
            <a:off x="5602391" y="4346934"/>
            <a:ext cx="924232" cy="33429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E139BF-019A-EF0D-82D5-A34CDA1595D0}"/>
              </a:ext>
            </a:extLst>
          </p:cNvPr>
          <p:cNvCxnSpPr>
            <a:cxnSpLocks/>
          </p:cNvCxnSpPr>
          <p:nvPr/>
        </p:nvCxnSpPr>
        <p:spPr>
          <a:xfrm flipH="1">
            <a:off x="5009535" y="2433639"/>
            <a:ext cx="329380" cy="78968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52DC51-356F-717D-744F-4D2DD7F1499B}"/>
              </a:ext>
            </a:extLst>
          </p:cNvPr>
          <p:cNvCxnSpPr/>
          <p:nvPr/>
        </p:nvCxnSpPr>
        <p:spPr>
          <a:xfrm flipH="1">
            <a:off x="3520223" y="3134020"/>
            <a:ext cx="228600" cy="399460"/>
          </a:xfrm>
          <a:prstGeom prst="line">
            <a:avLst/>
          </a:prstGeom>
          <a:ln w="38100">
            <a:solidFill>
              <a:srgbClr val="FA12E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98D79D-4C72-BF24-B088-4C5685825155}"/>
              </a:ext>
            </a:extLst>
          </p:cNvPr>
          <p:cNvCxnSpPr>
            <a:cxnSpLocks/>
          </p:cNvCxnSpPr>
          <p:nvPr/>
        </p:nvCxnSpPr>
        <p:spPr>
          <a:xfrm flipH="1">
            <a:off x="961877" y="2642756"/>
            <a:ext cx="359192" cy="0"/>
          </a:xfrm>
          <a:prstGeom prst="line">
            <a:avLst/>
          </a:prstGeom>
          <a:ln w="38100">
            <a:solidFill>
              <a:srgbClr val="FA12EF"/>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46BAD9-A237-6CC4-3DC1-DFA818820590}"/>
              </a:ext>
            </a:extLst>
          </p:cNvPr>
          <p:cNvCxnSpPr>
            <a:cxnSpLocks/>
          </p:cNvCxnSpPr>
          <p:nvPr/>
        </p:nvCxnSpPr>
        <p:spPr>
          <a:xfrm flipH="1" flipV="1">
            <a:off x="4464913" y="5194616"/>
            <a:ext cx="366167" cy="1165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A2FE913-DAE0-BC1B-839D-33E0A20AF033}"/>
              </a:ext>
            </a:extLst>
          </p:cNvPr>
          <p:cNvCxnSpPr>
            <a:cxnSpLocks/>
          </p:cNvCxnSpPr>
          <p:nvPr/>
        </p:nvCxnSpPr>
        <p:spPr>
          <a:xfrm flipH="1">
            <a:off x="4423254" y="2918206"/>
            <a:ext cx="148745" cy="2158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C469CBE-3ED9-977F-F2C8-531F1E1DF8BC}"/>
              </a:ext>
            </a:extLst>
          </p:cNvPr>
          <p:cNvCxnSpPr>
            <a:cxnSpLocks/>
          </p:cNvCxnSpPr>
          <p:nvPr/>
        </p:nvCxnSpPr>
        <p:spPr>
          <a:xfrm>
            <a:off x="938665" y="2867149"/>
            <a:ext cx="32739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12B4D540-9A40-7BF3-86B0-6119600AF6AF}"/>
              </a:ext>
            </a:extLst>
          </p:cNvPr>
          <p:cNvSpPr/>
          <p:nvPr/>
        </p:nvSpPr>
        <p:spPr>
          <a:xfrm>
            <a:off x="4344767" y="4753506"/>
            <a:ext cx="3602893" cy="671934"/>
          </a:xfrm>
          <a:custGeom>
            <a:avLst/>
            <a:gdLst>
              <a:gd name="connsiteX0" fmla="*/ 3602893 w 3602893"/>
              <a:gd name="connsiteY0" fmla="*/ 671934 h 671934"/>
              <a:gd name="connsiteX1" fmla="*/ 2086513 w 3602893"/>
              <a:gd name="connsiteY1" fmla="*/ 290934 h 671934"/>
              <a:gd name="connsiteX2" fmla="*/ 1126393 w 3602893"/>
              <a:gd name="connsiteY2" fmla="*/ 62334 h 671934"/>
              <a:gd name="connsiteX3" fmla="*/ 661573 w 3602893"/>
              <a:gd name="connsiteY3" fmla="*/ 8994 h 671934"/>
              <a:gd name="connsiteX4" fmla="*/ 158653 w 3602893"/>
              <a:gd name="connsiteY4" fmla="*/ 214734 h 671934"/>
              <a:gd name="connsiteX5" fmla="*/ 6253 w 3602893"/>
              <a:gd name="connsiteY5" fmla="*/ 374754 h 671934"/>
              <a:gd name="connsiteX6" fmla="*/ 36733 w 3602893"/>
              <a:gd name="connsiteY6" fmla="*/ 321414 h 67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2893" h="671934">
                <a:moveTo>
                  <a:pt x="3602893" y="671934"/>
                </a:moveTo>
                <a:lnTo>
                  <a:pt x="2086513" y="290934"/>
                </a:lnTo>
                <a:cubicBezTo>
                  <a:pt x="1673763" y="189334"/>
                  <a:pt x="1363883" y="109324"/>
                  <a:pt x="1126393" y="62334"/>
                </a:cubicBezTo>
                <a:cubicBezTo>
                  <a:pt x="888903" y="15344"/>
                  <a:pt x="822863" y="-16406"/>
                  <a:pt x="661573" y="8994"/>
                </a:cubicBezTo>
                <a:cubicBezTo>
                  <a:pt x="500283" y="34394"/>
                  <a:pt x="267873" y="153774"/>
                  <a:pt x="158653" y="214734"/>
                </a:cubicBezTo>
                <a:cubicBezTo>
                  <a:pt x="49433" y="275694"/>
                  <a:pt x="26573" y="356974"/>
                  <a:pt x="6253" y="374754"/>
                </a:cubicBezTo>
                <a:cubicBezTo>
                  <a:pt x="-14067" y="392534"/>
                  <a:pt x="20223" y="343004"/>
                  <a:pt x="36733" y="321414"/>
                </a:cubicBezTo>
              </a:path>
            </a:pathLst>
          </a:custGeom>
          <a:noFill/>
          <a:ln>
            <a:solidFill>
              <a:srgbClr val="09E8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85351C2-618B-C832-1FAD-1E47F4F23CF0}"/>
              </a:ext>
            </a:extLst>
          </p:cNvPr>
          <p:cNvSpPr/>
          <p:nvPr/>
        </p:nvSpPr>
        <p:spPr>
          <a:xfrm>
            <a:off x="3802380" y="3855720"/>
            <a:ext cx="78299" cy="472440"/>
          </a:xfrm>
          <a:custGeom>
            <a:avLst/>
            <a:gdLst>
              <a:gd name="connsiteX0" fmla="*/ 0 w 78299"/>
              <a:gd name="connsiteY0" fmla="*/ 0 h 472440"/>
              <a:gd name="connsiteX1" fmla="*/ 76200 w 78299"/>
              <a:gd name="connsiteY1" fmla="*/ 121920 h 472440"/>
              <a:gd name="connsiteX2" fmla="*/ 53340 w 78299"/>
              <a:gd name="connsiteY2" fmla="*/ 388620 h 472440"/>
              <a:gd name="connsiteX3" fmla="*/ 15240 w 78299"/>
              <a:gd name="connsiteY3" fmla="*/ 472440 h 472440"/>
            </a:gdLst>
            <a:ahLst/>
            <a:cxnLst>
              <a:cxn ang="0">
                <a:pos x="connsiteX0" y="connsiteY0"/>
              </a:cxn>
              <a:cxn ang="0">
                <a:pos x="connsiteX1" y="connsiteY1"/>
              </a:cxn>
              <a:cxn ang="0">
                <a:pos x="connsiteX2" y="connsiteY2"/>
              </a:cxn>
              <a:cxn ang="0">
                <a:pos x="connsiteX3" y="connsiteY3"/>
              </a:cxn>
            </a:cxnLst>
            <a:rect l="l" t="t" r="r" b="b"/>
            <a:pathLst>
              <a:path w="78299" h="472440">
                <a:moveTo>
                  <a:pt x="0" y="0"/>
                </a:moveTo>
                <a:cubicBezTo>
                  <a:pt x="33655" y="28575"/>
                  <a:pt x="67310" y="57150"/>
                  <a:pt x="76200" y="121920"/>
                </a:cubicBezTo>
                <a:cubicBezTo>
                  <a:pt x="85090" y="186690"/>
                  <a:pt x="63500" y="330200"/>
                  <a:pt x="53340" y="388620"/>
                </a:cubicBezTo>
                <a:cubicBezTo>
                  <a:pt x="43180" y="447040"/>
                  <a:pt x="29210" y="459740"/>
                  <a:pt x="15240" y="472440"/>
                </a:cubicBezTo>
              </a:path>
            </a:pathLst>
          </a:custGeom>
          <a:noFill/>
          <a:ln>
            <a:solidFill>
              <a:srgbClr val="09E8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D7F6C5FE-3D7E-4531-2273-1EE6B5392601}"/>
              </a:ext>
            </a:extLst>
          </p:cNvPr>
          <p:cNvSpPr/>
          <p:nvPr/>
        </p:nvSpPr>
        <p:spPr>
          <a:xfrm>
            <a:off x="4175760" y="1920240"/>
            <a:ext cx="815340" cy="1234440"/>
          </a:xfrm>
          <a:custGeom>
            <a:avLst/>
            <a:gdLst>
              <a:gd name="connsiteX0" fmla="*/ 0 w 815340"/>
              <a:gd name="connsiteY0" fmla="*/ 1234440 h 1234440"/>
              <a:gd name="connsiteX1" fmla="*/ 815340 w 815340"/>
              <a:gd name="connsiteY1" fmla="*/ 0 h 1234440"/>
            </a:gdLst>
            <a:ahLst/>
            <a:cxnLst>
              <a:cxn ang="0">
                <a:pos x="connsiteX0" y="connsiteY0"/>
              </a:cxn>
              <a:cxn ang="0">
                <a:pos x="connsiteX1" y="connsiteY1"/>
              </a:cxn>
            </a:cxnLst>
            <a:rect l="l" t="t" r="r" b="b"/>
            <a:pathLst>
              <a:path w="815340" h="1234440">
                <a:moveTo>
                  <a:pt x="0" y="1234440"/>
                </a:moveTo>
                <a:cubicBezTo>
                  <a:pt x="351155" y="710565"/>
                  <a:pt x="702310" y="186690"/>
                  <a:pt x="815340" y="0"/>
                </a:cubicBezTo>
              </a:path>
            </a:pathLst>
          </a:custGeom>
          <a:noFill/>
          <a:ln>
            <a:solidFill>
              <a:srgbClr val="09E8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700A9F71-480E-291E-2E24-7FE336C4547E}"/>
              </a:ext>
            </a:extLst>
          </p:cNvPr>
          <p:cNvCxnSpPr>
            <a:cxnSpLocks/>
          </p:cNvCxnSpPr>
          <p:nvPr/>
        </p:nvCxnSpPr>
        <p:spPr>
          <a:xfrm>
            <a:off x="938665" y="2205876"/>
            <a:ext cx="377314" cy="0"/>
          </a:xfrm>
          <a:prstGeom prst="line">
            <a:avLst/>
          </a:prstGeom>
          <a:ln w="38100">
            <a:solidFill>
              <a:srgbClr val="09E80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87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9"/>
            <a:ext cx="7780712" cy="1143000"/>
          </a:xfrm>
        </p:spPr>
        <p:txBody>
          <a:bodyPr/>
          <a:lstStyle/>
          <a:p>
            <a:pPr algn="ctr"/>
            <a:r>
              <a:rPr lang="en-US" sz="2800" b="1" dirty="0" err="1">
                <a:solidFill>
                  <a:schemeClr val="accent1"/>
                </a:solidFill>
                <a:latin typeface="+mj-lt"/>
              </a:rPr>
              <a:t>VTrans</a:t>
            </a:r>
            <a:r>
              <a:rPr lang="en-US" sz="2800" b="1" dirty="0">
                <a:solidFill>
                  <a:schemeClr val="accent1"/>
                </a:solidFill>
                <a:latin typeface="+mj-lt"/>
              </a:rPr>
              <a:t> Project Development Process</a:t>
            </a:r>
            <a:endParaRPr lang="en-US" altLang="en-US" sz="2800" b="1" dirty="0">
              <a:solidFill>
                <a:schemeClr val="accent1"/>
              </a:solidFill>
              <a:latin typeface="+mj-lt"/>
            </a:endParaRPr>
          </a:p>
        </p:txBody>
      </p:sp>
      <p:sp>
        <p:nvSpPr>
          <p:cNvPr id="8195" name="Rectangle 3"/>
          <p:cNvSpPr>
            <a:spLocks noGrp="1" noChangeArrowheads="1"/>
          </p:cNvSpPr>
          <p:nvPr>
            <p:ph type="body" idx="1"/>
          </p:nvPr>
        </p:nvSpPr>
        <p:spPr>
          <a:xfrm>
            <a:off x="1066800" y="2825232"/>
            <a:ext cx="2133600" cy="457200"/>
          </a:xfrm>
        </p:spPr>
        <p:txBody>
          <a:bodyPr/>
          <a:lstStyle/>
          <a:p>
            <a:pPr>
              <a:buFontTx/>
              <a:buNone/>
            </a:pPr>
            <a:r>
              <a:rPr lang="en-US" altLang="en-US" sz="2000" dirty="0">
                <a:solidFill>
                  <a:schemeClr val="bg1">
                    <a:lumMod val="85000"/>
                  </a:schemeClr>
                </a:solidFill>
              </a:rPr>
              <a:t>Project</a:t>
            </a:r>
            <a:r>
              <a:rPr lang="en-US" altLang="en-US" sz="2000" dirty="0">
                <a:solidFill>
                  <a:schemeClr val="tx1"/>
                </a:solidFill>
              </a:rPr>
              <a:t> </a:t>
            </a:r>
            <a:r>
              <a:rPr lang="en-US" altLang="en-US" sz="2000" dirty="0">
                <a:solidFill>
                  <a:schemeClr val="bg1">
                    <a:lumMod val="85000"/>
                  </a:schemeClr>
                </a:solidFill>
              </a:rPr>
              <a:t>Definition</a:t>
            </a:r>
          </a:p>
          <a:p>
            <a:pPr lvl="1"/>
            <a:endParaRPr lang="en-US" altLang="en-US" dirty="0"/>
          </a:p>
        </p:txBody>
      </p:sp>
      <p:sp>
        <p:nvSpPr>
          <p:cNvPr id="8196" name="Rectangle 4"/>
          <p:cNvSpPr>
            <a:spLocks noChangeArrowheads="1"/>
          </p:cNvSpPr>
          <p:nvPr/>
        </p:nvSpPr>
        <p:spPr bwMode="auto">
          <a:xfrm>
            <a:off x="4114800" y="282523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b="1">
                <a:solidFill>
                  <a:schemeClr val="tx1"/>
                </a:solidFill>
                <a:latin typeface="Calibri" pitchFamily="34" charset="0"/>
              </a:defRPr>
            </a:lvl1pPr>
            <a:lvl2pPr marL="742950" indent="-285750" eaLnBrk="0" hangingPunct="0">
              <a:defRPr sz="1000" b="1">
                <a:solidFill>
                  <a:schemeClr val="tx1"/>
                </a:solidFill>
                <a:latin typeface="Calibri" pitchFamily="34" charset="0"/>
              </a:defRPr>
            </a:lvl2pPr>
            <a:lvl3pPr marL="1143000" indent="-228600" eaLnBrk="0" hangingPunct="0">
              <a:defRPr sz="1000" b="1">
                <a:solidFill>
                  <a:schemeClr val="tx1"/>
                </a:solidFill>
                <a:latin typeface="Calibri" pitchFamily="34" charset="0"/>
              </a:defRPr>
            </a:lvl3pPr>
            <a:lvl4pPr marL="1600200" indent="-228600" eaLnBrk="0" hangingPunct="0">
              <a:defRPr sz="1000" b="1">
                <a:solidFill>
                  <a:schemeClr val="tx1"/>
                </a:solidFill>
                <a:latin typeface="Calibri" pitchFamily="34" charset="0"/>
              </a:defRPr>
            </a:lvl4pPr>
            <a:lvl5pPr marL="2057400" indent="-228600" eaLnBrk="0" hangingPunct="0">
              <a:defRPr sz="1000" b="1">
                <a:solidFill>
                  <a:schemeClr val="tx1"/>
                </a:solidFill>
                <a:latin typeface="Calibri" pitchFamily="34" charset="0"/>
              </a:defRPr>
            </a:lvl5pPr>
            <a:lvl6pPr marL="2514600" indent="-228600" eaLnBrk="0" fontAlgn="base" hangingPunct="0">
              <a:spcBef>
                <a:spcPct val="50000"/>
              </a:spcBef>
              <a:spcAft>
                <a:spcPct val="0"/>
              </a:spcAft>
              <a:defRPr sz="1000" b="1">
                <a:solidFill>
                  <a:schemeClr val="tx1"/>
                </a:solidFill>
                <a:latin typeface="Calibri" pitchFamily="34" charset="0"/>
              </a:defRPr>
            </a:lvl6pPr>
            <a:lvl7pPr marL="2971800" indent="-228600" eaLnBrk="0" fontAlgn="base" hangingPunct="0">
              <a:spcBef>
                <a:spcPct val="50000"/>
              </a:spcBef>
              <a:spcAft>
                <a:spcPct val="0"/>
              </a:spcAft>
              <a:defRPr sz="1000" b="1">
                <a:solidFill>
                  <a:schemeClr val="tx1"/>
                </a:solidFill>
                <a:latin typeface="Calibri" pitchFamily="34" charset="0"/>
              </a:defRPr>
            </a:lvl7pPr>
            <a:lvl8pPr marL="3429000" indent="-228600" eaLnBrk="0" fontAlgn="base" hangingPunct="0">
              <a:spcBef>
                <a:spcPct val="50000"/>
              </a:spcBef>
              <a:spcAft>
                <a:spcPct val="0"/>
              </a:spcAft>
              <a:defRPr sz="1000" b="1">
                <a:solidFill>
                  <a:schemeClr val="tx1"/>
                </a:solidFill>
                <a:latin typeface="Calibri" pitchFamily="34" charset="0"/>
              </a:defRPr>
            </a:lvl8pPr>
            <a:lvl9pPr marL="3886200" indent="-228600" eaLnBrk="0" fontAlgn="base" hangingPunct="0">
              <a:spcBef>
                <a:spcPct val="50000"/>
              </a:spcBef>
              <a:spcAft>
                <a:spcPct val="0"/>
              </a:spcAft>
              <a:defRPr sz="1000" b="1">
                <a:solidFill>
                  <a:schemeClr val="tx1"/>
                </a:solidFill>
                <a:latin typeface="Calibri" pitchFamily="34" charset="0"/>
              </a:defRPr>
            </a:lvl9pPr>
          </a:lstStyle>
          <a:p>
            <a:pPr>
              <a:spcBef>
                <a:spcPct val="20000"/>
              </a:spcBef>
            </a:pPr>
            <a:r>
              <a:rPr lang="en-US" altLang="en-US" sz="2000" b="0" dirty="0">
                <a:latin typeface="Arial" charset="0"/>
              </a:rPr>
              <a:t>Project Design</a:t>
            </a:r>
          </a:p>
          <a:p>
            <a:pPr lvl="1">
              <a:spcBef>
                <a:spcPct val="20000"/>
              </a:spcBef>
              <a:buFontTx/>
              <a:buChar char="–"/>
            </a:pPr>
            <a:endParaRPr lang="en-US" altLang="en-US" sz="2800" b="0" dirty="0">
              <a:latin typeface="Arial" charset="0"/>
            </a:endParaRPr>
          </a:p>
        </p:txBody>
      </p:sp>
      <p:sp>
        <p:nvSpPr>
          <p:cNvPr id="8197" name="Rectangle 5"/>
          <p:cNvSpPr>
            <a:spLocks noChangeArrowheads="1"/>
          </p:cNvSpPr>
          <p:nvPr/>
        </p:nvSpPr>
        <p:spPr bwMode="auto">
          <a:xfrm>
            <a:off x="6858000" y="282523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b="1">
                <a:solidFill>
                  <a:schemeClr val="tx1"/>
                </a:solidFill>
                <a:latin typeface="Calibri" pitchFamily="34" charset="0"/>
              </a:defRPr>
            </a:lvl1pPr>
            <a:lvl2pPr marL="742950" indent="-285750" eaLnBrk="0" hangingPunct="0">
              <a:defRPr sz="1000" b="1">
                <a:solidFill>
                  <a:schemeClr val="tx1"/>
                </a:solidFill>
                <a:latin typeface="Calibri" pitchFamily="34" charset="0"/>
              </a:defRPr>
            </a:lvl2pPr>
            <a:lvl3pPr marL="1143000" indent="-228600" eaLnBrk="0" hangingPunct="0">
              <a:defRPr sz="1000" b="1">
                <a:solidFill>
                  <a:schemeClr val="tx1"/>
                </a:solidFill>
                <a:latin typeface="Calibri" pitchFamily="34" charset="0"/>
              </a:defRPr>
            </a:lvl3pPr>
            <a:lvl4pPr marL="1600200" indent="-228600" eaLnBrk="0" hangingPunct="0">
              <a:defRPr sz="1000" b="1">
                <a:solidFill>
                  <a:schemeClr val="tx1"/>
                </a:solidFill>
                <a:latin typeface="Calibri" pitchFamily="34" charset="0"/>
              </a:defRPr>
            </a:lvl4pPr>
            <a:lvl5pPr marL="2057400" indent="-228600" eaLnBrk="0" hangingPunct="0">
              <a:defRPr sz="1000" b="1">
                <a:solidFill>
                  <a:schemeClr val="tx1"/>
                </a:solidFill>
                <a:latin typeface="Calibri" pitchFamily="34" charset="0"/>
              </a:defRPr>
            </a:lvl5pPr>
            <a:lvl6pPr marL="2514600" indent="-228600" eaLnBrk="0" fontAlgn="base" hangingPunct="0">
              <a:spcBef>
                <a:spcPct val="50000"/>
              </a:spcBef>
              <a:spcAft>
                <a:spcPct val="0"/>
              </a:spcAft>
              <a:defRPr sz="1000" b="1">
                <a:solidFill>
                  <a:schemeClr val="tx1"/>
                </a:solidFill>
                <a:latin typeface="Calibri" pitchFamily="34" charset="0"/>
              </a:defRPr>
            </a:lvl6pPr>
            <a:lvl7pPr marL="2971800" indent="-228600" eaLnBrk="0" fontAlgn="base" hangingPunct="0">
              <a:spcBef>
                <a:spcPct val="50000"/>
              </a:spcBef>
              <a:spcAft>
                <a:spcPct val="0"/>
              </a:spcAft>
              <a:defRPr sz="1000" b="1">
                <a:solidFill>
                  <a:schemeClr val="tx1"/>
                </a:solidFill>
                <a:latin typeface="Calibri" pitchFamily="34" charset="0"/>
              </a:defRPr>
            </a:lvl7pPr>
            <a:lvl8pPr marL="3429000" indent="-228600" eaLnBrk="0" fontAlgn="base" hangingPunct="0">
              <a:spcBef>
                <a:spcPct val="50000"/>
              </a:spcBef>
              <a:spcAft>
                <a:spcPct val="0"/>
              </a:spcAft>
              <a:defRPr sz="1000" b="1">
                <a:solidFill>
                  <a:schemeClr val="tx1"/>
                </a:solidFill>
                <a:latin typeface="Calibri" pitchFamily="34" charset="0"/>
              </a:defRPr>
            </a:lvl8pPr>
            <a:lvl9pPr marL="3886200" indent="-228600" eaLnBrk="0" fontAlgn="base" hangingPunct="0">
              <a:spcBef>
                <a:spcPct val="50000"/>
              </a:spcBef>
              <a:spcAft>
                <a:spcPct val="0"/>
              </a:spcAft>
              <a:defRPr sz="1000" b="1">
                <a:solidFill>
                  <a:schemeClr val="tx1"/>
                </a:solidFill>
                <a:latin typeface="Calibri" pitchFamily="34" charset="0"/>
              </a:defRPr>
            </a:lvl9pPr>
          </a:lstStyle>
          <a:p>
            <a:pPr>
              <a:spcBef>
                <a:spcPct val="20000"/>
              </a:spcBef>
            </a:pPr>
            <a:r>
              <a:rPr lang="en-US" altLang="en-US" sz="2000" b="0" dirty="0">
                <a:solidFill>
                  <a:schemeClr val="bg1">
                    <a:lumMod val="50000"/>
                  </a:schemeClr>
                </a:solidFill>
                <a:latin typeface="Arial" charset="0"/>
              </a:rPr>
              <a:t>Construction</a:t>
            </a:r>
          </a:p>
          <a:p>
            <a:pPr lvl="1">
              <a:spcBef>
                <a:spcPct val="20000"/>
              </a:spcBef>
              <a:buFontTx/>
              <a:buChar char="–"/>
            </a:pPr>
            <a:endParaRPr lang="en-US" altLang="en-US" sz="2800" b="0" dirty="0">
              <a:latin typeface="Arial" charset="0"/>
            </a:endParaRPr>
          </a:p>
        </p:txBody>
      </p:sp>
      <p:sp>
        <p:nvSpPr>
          <p:cNvPr id="8198" name="Line 7"/>
          <p:cNvSpPr>
            <a:spLocks noChangeShapeType="1"/>
          </p:cNvSpPr>
          <p:nvPr/>
        </p:nvSpPr>
        <p:spPr bwMode="auto">
          <a:xfrm>
            <a:off x="609600" y="2825232"/>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199" name="Rectangle 8"/>
          <p:cNvSpPr>
            <a:spLocks noChangeArrowheads="1"/>
          </p:cNvSpPr>
          <p:nvPr/>
        </p:nvSpPr>
        <p:spPr bwMode="auto">
          <a:xfrm>
            <a:off x="152400" y="1987032"/>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b="1">
                <a:solidFill>
                  <a:schemeClr val="tx1"/>
                </a:solidFill>
                <a:latin typeface="Calibri" pitchFamily="34" charset="0"/>
              </a:defRPr>
            </a:lvl1pPr>
            <a:lvl2pPr marL="742950" indent="-285750" eaLnBrk="0" hangingPunct="0">
              <a:defRPr sz="1000" b="1">
                <a:solidFill>
                  <a:schemeClr val="tx1"/>
                </a:solidFill>
                <a:latin typeface="Calibri" pitchFamily="34" charset="0"/>
              </a:defRPr>
            </a:lvl2pPr>
            <a:lvl3pPr marL="1143000" indent="-228600" eaLnBrk="0" hangingPunct="0">
              <a:defRPr sz="1000" b="1">
                <a:solidFill>
                  <a:schemeClr val="tx1"/>
                </a:solidFill>
                <a:latin typeface="Calibri" pitchFamily="34" charset="0"/>
              </a:defRPr>
            </a:lvl3pPr>
            <a:lvl4pPr marL="1600200" indent="-228600" eaLnBrk="0" hangingPunct="0">
              <a:defRPr sz="1000" b="1">
                <a:solidFill>
                  <a:schemeClr val="tx1"/>
                </a:solidFill>
                <a:latin typeface="Calibri" pitchFamily="34" charset="0"/>
              </a:defRPr>
            </a:lvl4pPr>
            <a:lvl5pPr marL="2057400" indent="-228600" eaLnBrk="0" hangingPunct="0">
              <a:defRPr sz="1000" b="1">
                <a:solidFill>
                  <a:schemeClr val="tx1"/>
                </a:solidFill>
                <a:latin typeface="Calibri" pitchFamily="34" charset="0"/>
              </a:defRPr>
            </a:lvl5pPr>
            <a:lvl6pPr marL="2514600" indent="-228600" eaLnBrk="0" fontAlgn="base" hangingPunct="0">
              <a:spcBef>
                <a:spcPct val="50000"/>
              </a:spcBef>
              <a:spcAft>
                <a:spcPct val="0"/>
              </a:spcAft>
              <a:defRPr sz="1000" b="1">
                <a:solidFill>
                  <a:schemeClr val="tx1"/>
                </a:solidFill>
                <a:latin typeface="Calibri" pitchFamily="34" charset="0"/>
              </a:defRPr>
            </a:lvl6pPr>
            <a:lvl7pPr marL="2971800" indent="-228600" eaLnBrk="0" fontAlgn="base" hangingPunct="0">
              <a:spcBef>
                <a:spcPct val="50000"/>
              </a:spcBef>
              <a:spcAft>
                <a:spcPct val="0"/>
              </a:spcAft>
              <a:defRPr sz="1000" b="1">
                <a:solidFill>
                  <a:schemeClr val="tx1"/>
                </a:solidFill>
                <a:latin typeface="Calibri" pitchFamily="34" charset="0"/>
              </a:defRPr>
            </a:lvl7pPr>
            <a:lvl8pPr marL="3429000" indent="-228600" eaLnBrk="0" fontAlgn="base" hangingPunct="0">
              <a:spcBef>
                <a:spcPct val="50000"/>
              </a:spcBef>
              <a:spcAft>
                <a:spcPct val="0"/>
              </a:spcAft>
              <a:defRPr sz="1000" b="1">
                <a:solidFill>
                  <a:schemeClr val="tx1"/>
                </a:solidFill>
                <a:latin typeface="Calibri" pitchFamily="34" charset="0"/>
              </a:defRPr>
            </a:lvl8pPr>
            <a:lvl9pPr marL="3886200" indent="-228600" eaLnBrk="0" fontAlgn="base" hangingPunct="0">
              <a:spcBef>
                <a:spcPct val="50000"/>
              </a:spcBef>
              <a:spcAft>
                <a:spcPct val="0"/>
              </a:spcAft>
              <a:defRPr sz="1000" b="1">
                <a:solidFill>
                  <a:schemeClr val="tx1"/>
                </a:solidFill>
                <a:latin typeface="Calibri" pitchFamily="34" charset="0"/>
              </a:defRPr>
            </a:lvl9pPr>
          </a:lstStyle>
          <a:p>
            <a:pPr algn="ctr">
              <a:spcBef>
                <a:spcPct val="20000"/>
              </a:spcBef>
            </a:pPr>
            <a:r>
              <a:rPr lang="en-US" altLang="en-US" sz="2000" b="0">
                <a:latin typeface="Arial" charset="0"/>
              </a:rPr>
              <a:t>Project</a:t>
            </a:r>
          </a:p>
          <a:p>
            <a:pPr algn="ctr">
              <a:spcBef>
                <a:spcPct val="20000"/>
              </a:spcBef>
            </a:pPr>
            <a:r>
              <a:rPr lang="en-US" altLang="en-US" sz="2000" b="0">
                <a:latin typeface="Arial" charset="0"/>
              </a:rPr>
              <a:t>Funded</a:t>
            </a:r>
          </a:p>
          <a:p>
            <a:pPr lvl="1">
              <a:spcBef>
                <a:spcPct val="20000"/>
              </a:spcBef>
              <a:buFontTx/>
              <a:buChar char="–"/>
            </a:pPr>
            <a:endParaRPr lang="en-US" altLang="en-US" sz="2800" b="0">
              <a:latin typeface="Arial" charset="0"/>
            </a:endParaRPr>
          </a:p>
        </p:txBody>
      </p:sp>
      <p:sp>
        <p:nvSpPr>
          <p:cNvPr id="8200" name="Line 9"/>
          <p:cNvSpPr>
            <a:spLocks noChangeShapeType="1"/>
          </p:cNvSpPr>
          <p:nvPr/>
        </p:nvSpPr>
        <p:spPr bwMode="auto">
          <a:xfrm>
            <a:off x="609600" y="2672832"/>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01" name="Line 10"/>
          <p:cNvSpPr>
            <a:spLocks noChangeShapeType="1"/>
          </p:cNvSpPr>
          <p:nvPr/>
        </p:nvSpPr>
        <p:spPr bwMode="auto">
          <a:xfrm>
            <a:off x="3581400" y="2672832"/>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02" name="Rectangle 12"/>
          <p:cNvSpPr>
            <a:spLocks noChangeArrowheads="1"/>
          </p:cNvSpPr>
          <p:nvPr/>
        </p:nvSpPr>
        <p:spPr bwMode="auto">
          <a:xfrm>
            <a:off x="2819400" y="1987032"/>
            <a:ext cx="144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b="1">
                <a:solidFill>
                  <a:schemeClr val="tx1"/>
                </a:solidFill>
                <a:latin typeface="Calibri" pitchFamily="34" charset="0"/>
              </a:defRPr>
            </a:lvl1pPr>
            <a:lvl2pPr marL="742950" indent="-285750" eaLnBrk="0" hangingPunct="0">
              <a:defRPr sz="1000" b="1">
                <a:solidFill>
                  <a:schemeClr val="tx1"/>
                </a:solidFill>
                <a:latin typeface="Calibri" pitchFamily="34" charset="0"/>
              </a:defRPr>
            </a:lvl2pPr>
            <a:lvl3pPr marL="1143000" indent="-228600" eaLnBrk="0" hangingPunct="0">
              <a:defRPr sz="1000" b="1">
                <a:solidFill>
                  <a:schemeClr val="tx1"/>
                </a:solidFill>
                <a:latin typeface="Calibri" pitchFamily="34" charset="0"/>
              </a:defRPr>
            </a:lvl3pPr>
            <a:lvl4pPr marL="1600200" indent="-228600" eaLnBrk="0" hangingPunct="0">
              <a:defRPr sz="1000" b="1">
                <a:solidFill>
                  <a:schemeClr val="tx1"/>
                </a:solidFill>
                <a:latin typeface="Calibri" pitchFamily="34" charset="0"/>
              </a:defRPr>
            </a:lvl4pPr>
            <a:lvl5pPr marL="2057400" indent="-228600" eaLnBrk="0" hangingPunct="0">
              <a:defRPr sz="1000" b="1">
                <a:solidFill>
                  <a:schemeClr val="tx1"/>
                </a:solidFill>
                <a:latin typeface="Calibri" pitchFamily="34" charset="0"/>
              </a:defRPr>
            </a:lvl5pPr>
            <a:lvl6pPr marL="2514600" indent="-228600" eaLnBrk="0" fontAlgn="base" hangingPunct="0">
              <a:spcBef>
                <a:spcPct val="50000"/>
              </a:spcBef>
              <a:spcAft>
                <a:spcPct val="0"/>
              </a:spcAft>
              <a:defRPr sz="1000" b="1">
                <a:solidFill>
                  <a:schemeClr val="tx1"/>
                </a:solidFill>
                <a:latin typeface="Calibri" pitchFamily="34" charset="0"/>
              </a:defRPr>
            </a:lvl6pPr>
            <a:lvl7pPr marL="2971800" indent="-228600" eaLnBrk="0" fontAlgn="base" hangingPunct="0">
              <a:spcBef>
                <a:spcPct val="50000"/>
              </a:spcBef>
              <a:spcAft>
                <a:spcPct val="0"/>
              </a:spcAft>
              <a:defRPr sz="1000" b="1">
                <a:solidFill>
                  <a:schemeClr val="tx1"/>
                </a:solidFill>
                <a:latin typeface="Calibri" pitchFamily="34" charset="0"/>
              </a:defRPr>
            </a:lvl7pPr>
            <a:lvl8pPr marL="3429000" indent="-228600" eaLnBrk="0" fontAlgn="base" hangingPunct="0">
              <a:spcBef>
                <a:spcPct val="50000"/>
              </a:spcBef>
              <a:spcAft>
                <a:spcPct val="0"/>
              </a:spcAft>
              <a:defRPr sz="1000" b="1">
                <a:solidFill>
                  <a:schemeClr val="tx1"/>
                </a:solidFill>
                <a:latin typeface="Calibri" pitchFamily="34" charset="0"/>
              </a:defRPr>
            </a:lvl8pPr>
            <a:lvl9pPr marL="3886200" indent="-228600" eaLnBrk="0" fontAlgn="base" hangingPunct="0">
              <a:spcBef>
                <a:spcPct val="50000"/>
              </a:spcBef>
              <a:spcAft>
                <a:spcPct val="0"/>
              </a:spcAft>
              <a:defRPr sz="1000" b="1">
                <a:solidFill>
                  <a:schemeClr val="tx1"/>
                </a:solidFill>
                <a:latin typeface="Calibri" pitchFamily="34" charset="0"/>
              </a:defRPr>
            </a:lvl9pPr>
          </a:lstStyle>
          <a:p>
            <a:pPr algn="ctr">
              <a:spcBef>
                <a:spcPct val="20000"/>
              </a:spcBef>
            </a:pPr>
            <a:r>
              <a:rPr lang="en-US" altLang="en-US" sz="2000" b="0" dirty="0">
                <a:latin typeface="Arial" charset="0"/>
              </a:rPr>
              <a:t>Project</a:t>
            </a:r>
          </a:p>
          <a:p>
            <a:pPr algn="ctr">
              <a:spcBef>
                <a:spcPct val="20000"/>
              </a:spcBef>
            </a:pPr>
            <a:r>
              <a:rPr lang="en-US" altLang="en-US" sz="2000" b="0" dirty="0">
                <a:latin typeface="Arial" charset="0"/>
              </a:rPr>
              <a:t>Defined</a:t>
            </a:r>
          </a:p>
          <a:p>
            <a:pPr lvl="1">
              <a:spcBef>
                <a:spcPct val="20000"/>
              </a:spcBef>
              <a:buFontTx/>
              <a:buChar char="–"/>
            </a:pPr>
            <a:endParaRPr lang="en-US" altLang="en-US" sz="2800" b="0" dirty="0">
              <a:latin typeface="Arial" charset="0"/>
            </a:endParaRPr>
          </a:p>
        </p:txBody>
      </p:sp>
      <p:sp>
        <p:nvSpPr>
          <p:cNvPr id="8203" name="Line 13"/>
          <p:cNvSpPr>
            <a:spLocks noChangeShapeType="1"/>
          </p:cNvSpPr>
          <p:nvPr/>
        </p:nvSpPr>
        <p:spPr bwMode="auto">
          <a:xfrm>
            <a:off x="6705600" y="2672832"/>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04" name="Rectangle 14"/>
          <p:cNvSpPr>
            <a:spLocks noChangeArrowheads="1"/>
          </p:cNvSpPr>
          <p:nvPr/>
        </p:nvSpPr>
        <p:spPr bwMode="auto">
          <a:xfrm>
            <a:off x="5943600" y="1987032"/>
            <a:ext cx="144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000" b="1">
                <a:solidFill>
                  <a:schemeClr val="tx1"/>
                </a:solidFill>
                <a:latin typeface="Calibri" pitchFamily="34" charset="0"/>
              </a:defRPr>
            </a:lvl1pPr>
            <a:lvl2pPr marL="742950" indent="-285750" eaLnBrk="0" hangingPunct="0">
              <a:defRPr sz="1000" b="1">
                <a:solidFill>
                  <a:schemeClr val="tx1"/>
                </a:solidFill>
                <a:latin typeface="Calibri" pitchFamily="34" charset="0"/>
              </a:defRPr>
            </a:lvl2pPr>
            <a:lvl3pPr marL="1143000" indent="-228600" eaLnBrk="0" hangingPunct="0">
              <a:defRPr sz="1000" b="1">
                <a:solidFill>
                  <a:schemeClr val="tx1"/>
                </a:solidFill>
                <a:latin typeface="Calibri" pitchFamily="34" charset="0"/>
              </a:defRPr>
            </a:lvl3pPr>
            <a:lvl4pPr marL="1600200" indent="-228600" eaLnBrk="0" hangingPunct="0">
              <a:defRPr sz="1000" b="1">
                <a:solidFill>
                  <a:schemeClr val="tx1"/>
                </a:solidFill>
                <a:latin typeface="Calibri" pitchFamily="34" charset="0"/>
              </a:defRPr>
            </a:lvl4pPr>
            <a:lvl5pPr marL="2057400" indent="-228600" eaLnBrk="0" hangingPunct="0">
              <a:defRPr sz="1000" b="1">
                <a:solidFill>
                  <a:schemeClr val="tx1"/>
                </a:solidFill>
                <a:latin typeface="Calibri" pitchFamily="34" charset="0"/>
              </a:defRPr>
            </a:lvl5pPr>
            <a:lvl6pPr marL="2514600" indent="-228600" eaLnBrk="0" fontAlgn="base" hangingPunct="0">
              <a:spcBef>
                <a:spcPct val="50000"/>
              </a:spcBef>
              <a:spcAft>
                <a:spcPct val="0"/>
              </a:spcAft>
              <a:defRPr sz="1000" b="1">
                <a:solidFill>
                  <a:schemeClr val="tx1"/>
                </a:solidFill>
                <a:latin typeface="Calibri" pitchFamily="34" charset="0"/>
              </a:defRPr>
            </a:lvl6pPr>
            <a:lvl7pPr marL="2971800" indent="-228600" eaLnBrk="0" fontAlgn="base" hangingPunct="0">
              <a:spcBef>
                <a:spcPct val="50000"/>
              </a:spcBef>
              <a:spcAft>
                <a:spcPct val="0"/>
              </a:spcAft>
              <a:defRPr sz="1000" b="1">
                <a:solidFill>
                  <a:schemeClr val="tx1"/>
                </a:solidFill>
                <a:latin typeface="Calibri" pitchFamily="34" charset="0"/>
              </a:defRPr>
            </a:lvl7pPr>
            <a:lvl8pPr marL="3429000" indent="-228600" eaLnBrk="0" fontAlgn="base" hangingPunct="0">
              <a:spcBef>
                <a:spcPct val="50000"/>
              </a:spcBef>
              <a:spcAft>
                <a:spcPct val="0"/>
              </a:spcAft>
              <a:defRPr sz="1000" b="1">
                <a:solidFill>
                  <a:schemeClr val="tx1"/>
                </a:solidFill>
                <a:latin typeface="Calibri" pitchFamily="34" charset="0"/>
              </a:defRPr>
            </a:lvl8pPr>
            <a:lvl9pPr marL="3886200" indent="-228600" eaLnBrk="0" fontAlgn="base" hangingPunct="0">
              <a:spcBef>
                <a:spcPct val="50000"/>
              </a:spcBef>
              <a:spcAft>
                <a:spcPct val="0"/>
              </a:spcAft>
              <a:defRPr sz="1000" b="1">
                <a:solidFill>
                  <a:schemeClr val="tx1"/>
                </a:solidFill>
                <a:latin typeface="Calibri" pitchFamily="34" charset="0"/>
              </a:defRPr>
            </a:lvl9pPr>
          </a:lstStyle>
          <a:p>
            <a:pPr algn="ctr">
              <a:spcBef>
                <a:spcPct val="20000"/>
              </a:spcBef>
            </a:pPr>
            <a:r>
              <a:rPr lang="en-US" altLang="en-US" sz="2000" b="0">
                <a:latin typeface="Arial" charset="0"/>
              </a:rPr>
              <a:t>Contract</a:t>
            </a:r>
          </a:p>
          <a:p>
            <a:pPr algn="ctr">
              <a:spcBef>
                <a:spcPct val="20000"/>
              </a:spcBef>
            </a:pPr>
            <a:r>
              <a:rPr lang="en-US" altLang="en-US" sz="2000" b="0">
                <a:latin typeface="Arial" charset="0"/>
              </a:rPr>
              <a:t>Award</a:t>
            </a:r>
          </a:p>
          <a:p>
            <a:pPr lvl="1">
              <a:spcBef>
                <a:spcPct val="20000"/>
              </a:spcBef>
              <a:buFontTx/>
              <a:buChar char="–"/>
            </a:pPr>
            <a:endParaRPr lang="en-US" altLang="en-US" sz="2800" b="0">
              <a:latin typeface="Arial" charset="0"/>
            </a:endParaRPr>
          </a:p>
        </p:txBody>
      </p:sp>
      <p:sp>
        <p:nvSpPr>
          <p:cNvPr id="8206" name="Text Box 16"/>
          <p:cNvSpPr txBox="1">
            <a:spLocks noChangeArrowheads="1"/>
          </p:cNvSpPr>
          <p:nvPr/>
        </p:nvSpPr>
        <p:spPr bwMode="auto">
          <a:xfrm>
            <a:off x="3084965" y="3429000"/>
            <a:ext cx="3556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000" b="1">
                <a:solidFill>
                  <a:schemeClr val="tx1"/>
                </a:solidFill>
                <a:latin typeface="Calibri" pitchFamily="34" charset="0"/>
              </a:defRPr>
            </a:lvl1pPr>
            <a:lvl2pPr eaLnBrk="0" hangingPunct="0">
              <a:defRPr sz="1000" b="1">
                <a:solidFill>
                  <a:schemeClr val="tx1"/>
                </a:solidFill>
                <a:latin typeface="Calibri" pitchFamily="34" charset="0"/>
              </a:defRPr>
            </a:lvl2pPr>
            <a:lvl3pPr marL="1143000" indent="-228600" eaLnBrk="0" hangingPunct="0">
              <a:defRPr sz="1000" b="1">
                <a:solidFill>
                  <a:schemeClr val="tx1"/>
                </a:solidFill>
                <a:latin typeface="Calibri" pitchFamily="34" charset="0"/>
              </a:defRPr>
            </a:lvl3pPr>
            <a:lvl4pPr marL="1600200" indent="-228600" eaLnBrk="0" hangingPunct="0">
              <a:defRPr sz="1000" b="1">
                <a:solidFill>
                  <a:schemeClr val="tx1"/>
                </a:solidFill>
                <a:latin typeface="Calibri" pitchFamily="34" charset="0"/>
              </a:defRPr>
            </a:lvl4pPr>
            <a:lvl5pPr marL="2057400" indent="-228600" eaLnBrk="0" hangingPunct="0">
              <a:defRPr sz="1000" b="1">
                <a:solidFill>
                  <a:schemeClr val="tx1"/>
                </a:solidFill>
                <a:latin typeface="Calibri" pitchFamily="34" charset="0"/>
              </a:defRPr>
            </a:lvl5pPr>
            <a:lvl6pPr marL="2514600" indent="-228600" eaLnBrk="0" fontAlgn="base" hangingPunct="0">
              <a:spcBef>
                <a:spcPct val="50000"/>
              </a:spcBef>
              <a:spcAft>
                <a:spcPct val="0"/>
              </a:spcAft>
              <a:defRPr sz="1000" b="1">
                <a:solidFill>
                  <a:schemeClr val="tx1"/>
                </a:solidFill>
                <a:latin typeface="Calibri" pitchFamily="34" charset="0"/>
              </a:defRPr>
            </a:lvl6pPr>
            <a:lvl7pPr marL="2971800" indent="-228600" eaLnBrk="0" fontAlgn="base" hangingPunct="0">
              <a:spcBef>
                <a:spcPct val="50000"/>
              </a:spcBef>
              <a:spcAft>
                <a:spcPct val="0"/>
              </a:spcAft>
              <a:defRPr sz="1000" b="1">
                <a:solidFill>
                  <a:schemeClr val="tx1"/>
                </a:solidFill>
                <a:latin typeface="Calibri" pitchFamily="34" charset="0"/>
              </a:defRPr>
            </a:lvl7pPr>
            <a:lvl8pPr marL="3429000" indent="-228600" eaLnBrk="0" fontAlgn="base" hangingPunct="0">
              <a:spcBef>
                <a:spcPct val="50000"/>
              </a:spcBef>
              <a:spcAft>
                <a:spcPct val="0"/>
              </a:spcAft>
              <a:defRPr sz="1000" b="1">
                <a:solidFill>
                  <a:schemeClr val="tx1"/>
                </a:solidFill>
                <a:latin typeface="Calibri" pitchFamily="34" charset="0"/>
              </a:defRPr>
            </a:lvl8pPr>
            <a:lvl9pPr marL="3886200" indent="-228600" eaLnBrk="0" fontAlgn="base" hangingPunct="0">
              <a:spcBef>
                <a:spcPct val="50000"/>
              </a:spcBef>
              <a:spcAft>
                <a:spcPct val="0"/>
              </a:spcAft>
              <a:defRPr sz="1000" b="1">
                <a:solidFill>
                  <a:schemeClr val="tx1"/>
                </a:solidFill>
                <a:latin typeface="Calibri" pitchFamily="34" charset="0"/>
              </a:defRPr>
            </a:lvl9pPr>
          </a:lstStyle>
          <a:p>
            <a:pPr marL="631825" lvl="0"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Conceptual Plans Complete </a:t>
            </a:r>
          </a:p>
          <a:p>
            <a:pPr marL="631825" lvl="0"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Preliminary Plans Complete</a:t>
            </a:r>
          </a:p>
          <a:p>
            <a:pPr marL="631825" lvl="0"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cs typeface="Segoe UI" panose="020B0502040204020203" pitchFamily="34" charset="0"/>
              </a:rPr>
              <a:t>Property Owner Contact</a:t>
            </a:r>
          </a:p>
          <a:p>
            <a:pPr marL="631825" lvl="0"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cs typeface="Segoe UI" panose="020B0502040204020203" pitchFamily="34" charset="0"/>
              </a:rPr>
              <a:t>Quantify areas of impact</a:t>
            </a:r>
          </a:p>
          <a:p>
            <a:pPr marL="631825"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cs typeface="Segoe UI" panose="020B0502040204020203" pitchFamily="34" charset="0"/>
              </a:rPr>
              <a:t>Environmental permits</a:t>
            </a:r>
          </a:p>
          <a:p>
            <a:pPr marL="631825"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cs typeface="Segoe UI" panose="020B0502040204020203" pitchFamily="34" charset="0"/>
              </a:rPr>
              <a:t>Right-of-Way process</a:t>
            </a:r>
          </a:p>
          <a:p>
            <a:pPr marL="631825" indent="-233363">
              <a:spcBef>
                <a:spcPct val="20000"/>
              </a:spcBef>
              <a:buClr>
                <a:srgbClr val="92D050"/>
              </a:buClr>
              <a:buFont typeface="Wingdings" pitchFamily="2" charset="2"/>
              <a:buChar char="§"/>
            </a:pPr>
            <a:r>
              <a:rPr lang="en-US" altLang="en-US" sz="1600" b="0" dirty="0">
                <a:solidFill>
                  <a:schemeClr val="bg1">
                    <a:lumMod val="85000"/>
                  </a:schemeClr>
                </a:solidFill>
                <a:latin typeface="Segoe UI" panose="020B0502040204020203" pitchFamily="34" charset="0"/>
                <a:cs typeface="Segoe UI" panose="020B0502040204020203" pitchFamily="34" charset="0"/>
              </a:rPr>
              <a:t>Final Plans, estimate and specifications</a:t>
            </a:r>
          </a:p>
          <a:p>
            <a:pPr marL="631825" indent="-233363">
              <a:spcBef>
                <a:spcPct val="20000"/>
              </a:spcBef>
              <a:buClr>
                <a:srgbClr val="92D050"/>
              </a:buClr>
              <a:buFont typeface="Wingdings" pitchFamily="2" charset="2"/>
              <a:buChar char="§"/>
            </a:pPr>
            <a:r>
              <a:rPr lang="en-US" altLang="en-US" sz="1600" b="0" dirty="0">
                <a:latin typeface="Segoe UI" panose="020B0502040204020203" pitchFamily="34" charset="0"/>
                <a:cs typeface="Segoe UI" panose="020B0502040204020203" pitchFamily="34" charset="0"/>
              </a:rPr>
              <a:t>Contract Plans</a:t>
            </a:r>
          </a:p>
          <a:p>
            <a:pPr marL="631825" indent="-233363">
              <a:spcBef>
                <a:spcPct val="20000"/>
              </a:spcBef>
              <a:buClr>
                <a:srgbClr val="92D050"/>
              </a:buClr>
              <a:buFont typeface="Wingdings" pitchFamily="2" charset="2"/>
              <a:buChar char="§"/>
            </a:pPr>
            <a:r>
              <a:rPr lang="en-US" altLang="en-US" sz="1600" b="0" dirty="0">
                <a:latin typeface="Segoe UI" panose="020B0502040204020203" pitchFamily="34" charset="0"/>
                <a:ea typeface="Segoe UI" panose="020B0502040204020203" pitchFamily="34" charset="0"/>
                <a:cs typeface="Segoe UI" panose="020B0502040204020203" pitchFamily="34" charset="0"/>
              </a:rPr>
              <a:t>Advertisement</a:t>
            </a:r>
          </a:p>
          <a:p>
            <a:pPr marL="631825" lvl="0" indent="-233363">
              <a:spcBef>
                <a:spcPct val="20000"/>
              </a:spcBef>
              <a:buClr>
                <a:srgbClr val="92D050"/>
              </a:buClr>
              <a:buFont typeface="Wingdings" pitchFamily="2" charset="2"/>
              <a:buChar char="§"/>
            </a:pPr>
            <a:endParaRPr lang="en-US" altLang="en-US" sz="1600" b="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a:p>
            <a:pPr marL="631825" lvl="0" indent="-233363">
              <a:spcBef>
                <a:spcPct val="20000"/>
              </a:spcBef>
              <a:buClr>
                <a:srgbClr val="92D050"/>
              </a:buClr>
              <a:buFont typeface="Wingdings" pitchFamily="2" charset="2"/>
              <a:buChar char="§"/>
            </a:pPr>
            <a:endParaRPr lang="en-US" altLang="en-US" sz="1600" b="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endParaRPr>
          </a:p>
          <a:p>
            <a:pPr lvl="1" eaLnBrk="1" hangingPunct="1"/>
            <a:endParaRPr lang="en-US" altLang="en-US" sz="1800" b="0" dirty="0"/>
          </a:p>
        </p:txBody>
      </p:sp>
      <p:sp>
        <p:nvSpPr>
          <p:cNvPr id="15" name="Left Arrow 14"/>
          <p:cNvSpPr/>
          <p:nvPr/>
        </p:nvSpPr>
        <p:spPr>
          <a:xfrm rot="16200000">
            <a:off x="4858203" y="2407723"/>
            <a:ext cx="374650" cy="365125"/>
          </a:xfrm>
          <a:prstGeom prst="leftArrow">
            <a:avLst>
              <a:gd name="adj1" fmla="val 45508"/>
              <a:gd name="adj2" fmla="val 6347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p:cNvSpPr/>
          <p:nvPr/>
        </p:nvSpPr>
        <p:spPr>
          <a:xfrm>
            <a:off x="4321628" y="1767966"/>
            <a:ext cx="1567543" cy="523220"/>
          </a:xfrm>
          <a:prstGeom prst="rect">
            <a:avLst/>
          </a:prstGeom>
        </p:spPr>
        <p:txBody>
          <a:bodyPr wrap="square">
            <a:spAutoFit/>
          </a:bodyPr>
          <a:lstStyle/>
          <a:p>
            <a:r>
              <a:rPr lang="en-US" altLang="en-US" sz="2800" dirty="0">
                <a:solidFill>
                  <a:srgbClr val="FFC000"/>
                </a:solidFill>
              </a:rPr>
              <a:t>Initiated</a:t>
            </a:r>
            <a:endParaRPr lang="en-US" sz="2800" dirty="0"/>
          </a:p>
        </p:txBody>
      </p:sp>
      <p:sp>
        <p:nvSpPr>
          <p:cNvPr id="4" name="Rectangle 3"/>
          <p:cNvSpPr/>
          <p:nvPr/>
        </p:nvSpPr>
        <p:spPr>
          <a:xfrm>
            <a:off x="593271" y="3722350"/>
            <a:ext cx="2971800" cy="1471172"/>
          </a:xfrm>
          <a:prstGeom prst="rect">
            <a:avLst/>
          </a:prstGeom>
        </p:spPr>
        <p:txBody>
          <a:bodyPr wrap="square">
            <a:spAutoFit/>
          </a:bodyPr>
          <a:lstStyle/>
          <a:p>
            <a:pPr marL="631825" lvl="0" indent="-233363" eaLnBrk="0" hangingPunct="0">
              <a:spcBef>
                <a:spcPct val="20000"/>
              </a:spcBef>
              <a:buClr>
                <a:srgbClr val="92D050"/>
              </a:buClr>
              <a:buFont typeface="Wingdings" pitchFamily="2" charset="2"/>
              <a:buChar char="§"/>
            </a:pPr>
            <a:r>
              <a:rPr lang="en-US" altLang="en-US" sz="16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Identify resources &amp; constraints</a:t>
            </a:r>
          </a:p>
          <a:p>
            <a:pPr marL="631825" lvl="0" indent="-233363" eaLnBrk="0" hangingPunct="0">
              <a:spcBef>
                <a:spcPct val="20000"/>
              </a:spcBef>
              <a:buClr>
                <a:srgbClr val="92D050"/>
              </a:buClr>
              <a:buFont typeface="Wingdings" pitchFamily="2" charset="2"/>
              <a:buChar char="§"/>
            </a:pPr>
            <a:r>
              <a:rPr lang="en-US" altLang="en-US" sz="16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Evaluate alternatives</a:t>
            </a:r>
          </a:p>
          <a:p>
            <a:pPr marL="631825" lvl="0" indent="-233363" eaLnBrk="0" hangingPunct="0">
              <a:spcBef>
                <a:spcPct val="20000"/>
              </a:spcBef>
              <a:buClr>
                <a:srgbClr val="92D050"/>
              </a:buClr>
              <a:buFont typeface="Wingdings" pitchFamily="2" charset="2"/>
              <a:buChar char="§"/>
            </a:pPr>
            <a:r>
              <a:rPr lang="en-US" altLang="en-US" sz="16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Public participation</a:t>
            </a:r>
          </a:p>
          <a:p>
            <a:pPr marL="631825" lvl="0" indent="-233363" eaLnBrk="0" hangingPunct="0">
              <a:spcBef>
                <a:spcPct val="20000"/>
              </a:spcBef>
              <a:buClr>
                <a:srgbClr val="92D050"/>
              </a:buClr>
              <a:buFont typeface="Wingdings" pitchFamily="2" charset="2"/>
              <a:buChar char="§"/>
            </a:pPr>
            <a:r>
              <a:rPr lang="en-US" altLang="en-US" sz="1600" dirty="0">
                <a:solidFill>
                  <a:schemeClr val="bg1">
                    <a:lumMod val="85000"/>
                  </a:schemeClr>
                </a:solidFill>
                <a:latin typeface="Segoe UI" panose="020B0502040204020203" pitchFamily="34" charset="0"/>
                <a:ea typeface="Segoe UI" panose="020B0502040204020203" pitchFamily="34" charset="0"/>
                <a:cs typeface="Segoe UI" panose="020B0502040204020203" pitchFamily="34" charset="0"/>
              </a:rPr>
              <a:t>Build Consensus</a:t>
            </a:r>
            <a:endParaRPr lang="en-US" sz="1200" dirty="0">
              <a:solidFill>
                <a:schemeClr val="bg1">
                  <a:lumMod val="85000"/>
                </a:schemeClr>
              </a:solidFill>
            </a:endParaRPr>
          </a:p>
        </p:txBody>
      </p:sp>
      <p:pic>
        <p:nvPicPr>
          <p:cNvPr id="19" name="Picture 3" descr="vtrans-logo">
            <a:extLst>
              <a:ext uri="{FF2B5EF4-FFF2-40B4-BE49-F238E27FC236}">
                <a16:creationId xmlns:a16="http://schemas.microsoft.com/office/drawing/2014/main" id="{E3ABE7CA-167C-403B-8B70-27B4B56C30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0246" y="6187507"/>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171092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D7A1-004F-42E4-D238-3460953503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066E89-ED93-6D4C-7406-1CCDCBBF58C7}"/>
              </a:ext>
            </a:extLst>
          </p:cNvPr>
          <p:cNvPicPr>
            <a:picLocks noChangeAspect="1"/>
          </p:cNvPicPr>
          <p:nvPr/>
        </p:nvPicPr>
        <p:blipFill>
          <a:blip r:embed="rId3"/>
          <a:stretch>
            <a:fillRect/>
          </a:stretch>
        </p:blipFill>
        <p:spPr>
          <a:xfrm>
            <a:off x="767607" y="797542"/>
            <a:ext cx="7574881" cy="5876184"/>
          </a:xfrm>
          <a:prstGeom prst="rect">
            <a:avLst/>
          </a:prstGeom>
        </p:spPr>
      </p:pic>
      <p:sp>
        <p:nvSpPr>
          <p:cNvPr id="12" name="Rectangle 8">
            <a:extLst>
              <a:ext uri="{FF2B5EF4-FFF2-40B4-BE49-F238E27FC236}">
                <a16:creationId xmlns:a16="http://schemas.microsoft.com/office/drawing/2014/main" id="{771DF689-B29C-8E93-301E-72E970E441D4}"/>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a:extLst>
              <a:ext uri="{FF2B5EF4-FFF2-40B4-BE49-F238E27FC236}">
                <a16:creationId xmlns:a16="http://schemas.microsoft.com/office/drawing/2014/main" id="{18AC775E-FF21-7D4F-86CF-9B4055E03F42}"/>
              </a:ext>
            </a:extLst>
          </p:cNvPr>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7FA7F71C-CF14-C7F0-7CAC-97840D989799}"/>
              </a:ext>
            </a:extLst>
          </p:cNvPr>
          <p:cNvSpPr/>
          <p:nvPr/>
        </p:nvSpPr>
        <p:spPr>
          <a:xfrm>
            <a:off x="37090" y="800810"/>
            <a:ext cx="9069819" cy="1144929"/>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b="1" u="sng" dirty="0">
                <a:effectLst/>
                <a:latin typeface="+mj-lt"/>
              </a:rPr>
              <a:t>Concerns expressed regarding safety of pedestrians at intersections</a:t>
            </a:r>
          </a:p>
          <a:p>
            <a:pPr marL="628650" lvl="1" indent="-285750" eaLnBrk="0" hangingPunct="0">
              <a:spcBef>
                <a:spcPct val="20000"/>
              </a:spcBef>
              <a:buClr>
                <a:srgbClr val="92D050"/>
              </a:buClr>
              <a:buFontTx/>
              <a:buChar char="-"/>
            </a:pPr>
            <a:r>
              <a:rPr lang="en-US" sz="1400" dirty="0">
                <a:latin typeface="+mj-lt"/>
              </a:rPr>
              <a:t>Wall street has inter-block connectivity to pleasant St. </a:t>
            </a:r>
          </a:p>
          <a:p>
            <a:pPr marL="1085850" lvl="2" indent="-285750" eaLnBrk="0" hangingPunct="0">
              <a:spcBef>
                <a:spcPct val="20000"/>
              </a:spcBef>
              <a:buClr>
                <a:srgbClr val="92D050"/>
              </a:buClr>
              <a:buFontTx/>
              <a:buChar char="-"/>
            </a:pPr>
            <a:r>
              <a:rPr lang="en-US" sz="1400" dirty="0">
                <a:latin typeface="+mj-lt"/>
              </a:rPr>
              <a:t>For enhanced safety during bridge closure traffic on this leg of wall street could be closed</a:t>
            </a:r>
          </a:p>
          <a:p>
            <a:pPr marL="628650" lvl="1" indent="-285750" eaLnBrk="0" hangingPunct="0">
              <a:spcBef>
                <a:spcPct val="20000"/>
              </a:spcBef>
              <a:buClr>
                <a:srgbClr val="92D050"/>
              </a:buClr>
              <a:buFontTx/>
              <a:buChar char="-"/>
            </a:pPr>
            <a:r>
              <a:rPr lang="en-US" sz="1400" dirty="0">
                <a:latin typeface="+mj-lt"/>
                <a:ea typeface="Segoe UI" panose="020B0502040204020203" pitchFamily="34" charset="0"/>
                <a:cs typeface="Segoe UI" panose="020B0502040204020203" pitchFamily="34" charset="0"/>
              </a:rPr>
              <a:t>For clarity of traffic flow a double yellow line could be striped at intersection of Wall and Water. </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829111B8-66B7-619A-1BE3-D774A499490C}"/>
              </a:ext>
            </a:extLst>
          </p:cNvPr>
          <p:cNvSpPr>
            <a:spLocks noGrp="1"/>
          </p:cNvSpPr>
          <p:nvPr>
            <p:ph type="title"/>
          </p:nvPr>
        </p:nvSpPr>
        <p:spPr>
          <a:xfrm>
            <a:off x="-141728" y="35705"/>
            <a:ext cx="9069819" cy="838581"/>
          </a:xfrm>
        </p:spPr>
        <p:txBody>
          <a:bodyPr/>
          <a:lstStyle/>
          <a:p>
            <a:pPr algn="ctr"/>
            <a:r>
              <a:rPr lang="en-US" sz="2800" b="1" dirty="0">
                <a:latin typeface="+mj-lt"/>
              </a:rPr>
              <a:t>Intersections – Water St. / Union Street</a:t>
            </a:r>
          </a:p>
        </p:txBody>
      </p:sp>
      <p:sp>
        <p:nvSpPr>
          <p:cNvPr id="59" name="Rectangle 58">
            <a:extLst>
              <a:ext uri="{FF2B5EF4-FFF2-40B4-BE49-F238E27FC236}">
                <a16:creationId xmlns:a16="http://schemas.microsoft.com/office/drawing/2014/main" id="{9ED172A6-261A-9BEE-F8B1-F6D2B3453CC5}"/>
              </a:ext>
            </a:extLst>
          </p:cNvPr>
          <p:cNvSpPr/>
          <p:nvPr/>
        </p:nvSpPr>
        <p:spPr>
          <a:xfrm>
            <a:off x="1653540" y="5140688"/>
            <a:ext cx="1897163" cy="1006429"/>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Pedestrian Route Double Yellow Line</a:t>
            </a:r>
          </a:p>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Existing Crosswalk to be restriped</a:t>
            </a:r>
          </a:p>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Existing STOP</a:t>
            </a:r>
          </a:p>
        </p:txBody>
      </p:sp>
      <p:cxnSp>
        <p:nvCxnSpPr>
          <p:cNvPr id="61" name="Straight Connector 60">
            <a:extLst>
              <a:ext uri="{FF2B5EF4-FFF2-40B4-BE49-F238E27FC236}">
                <a16:creationId xmlns:a16="http://schemas.microsoft.com/office/drawing/2014/main" id="{47559652-DFDA-4A7A-33F2-19BAB2F1C56D}"/>
              </a:ext>
            </a:extLst>
          </p:cNvPr>
          <p:cNvCxnSpPr>
            <a:cxnSpLocks/>
          </p:cNvCxnSpPr>
          <p:nvPr/>
        </p:nvCxnSpPr>
        <p:spPr>
          <a:xfrm>
            <a:off x="1092908" y="5467236"/>
            <a:ext cx="37731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B25443-0C3D-84AB-B183-56DCC09BE826}"/>
              </a:ext>
            </a:extLst>
          </p:cNvPr>
          <p:cNvCxnSpPr>
            <a:cxnSpLocks/>
          </p:cNvCxnSpPr>
          <p:nvPr/>
        </p:nvCxnSpPr>
        <p:spPr>
          <a:xfrm flipH="1" flipV="1">
            <a:off x="4979909" y="5172539"/>
            <a:ext cx="544122" cy="44765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11BBFA-5FC8-7D6E-7CDE-390C64BC1030}"/>
              </a:ext>
            </a:extLst>
          </p:cNvPr>
          <p:cNvCxnSpPr>
            <a:cxnSpLocks/>
          </p:cNvCxnSpPr>
          <p:nvPr/>
        </p:nvCxnSpPr>
        <p:spPr>
          <a:xfrm>
            <a:off x="1147963" y="4063999"/>
            <a:ext cx="1601587" cy="22239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4BE956-591C-755D-AD65-98B343C46F04}"/>
              </a:ext>
            </a:extLst>
          </p:cNvPr>
          <p:cNvCxnSpPr>
            <a:cxnSpLocks/>
          </p:cNvCxnSpPr>
          <p:nvPr/>
        </p:nvCxnSpPr>
        <p:spPr>
          <a:xfrm flipH="1">
            <a:off x="1119789" y="5705996"/>
            <a:ext cx="35919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3E7ED1A-B037-B9D4-2E7E-ED6F5A02230B}"/>
              </a:ext>
            </a:extLst>
          </p:cNvPr>
          <p:cNvSpPr/>
          <p:nvPr/>
        </p:nvSpPr>
        <p:spPr>
          <a:xfrm>
            <a:off x="2749550" y="4286391"/>
            <a:ext cx="2230359" cy="886148"/>
          </a:xfrm>
          <a:custGeom>
            <a:avLst/>
            <a:gdLst>
              <a:gd name="connsiteX0" fmla="*/ 0 w 2038350"/>
              <a:gd name="connsiteY0" fmla="*/ 0 h 923925"/>
              <a:gd name="connsiteX1" fmla="*/ 914400 w 2038350"/>
              <a:gd name="connsiteY1" fmla="*/ 361950 h 923925"/>
              <a:gd name="connsiteX2" fmla="*/ 1924050 w 2038350"/>
              <a:gd name="connsiteY2" fmla="*/ 857250 h 923925"/>
              <a:gd name="connsiteX3" fmla="*/ 2038350 w 2038350"/>
              <a:gd name="connsiteY3" fmla="*/ 923925 h 923925"/>
            </a:gdLst>
            <a:ahLst/>
            <a:cxnLst>
              <a:cxn ang="0">
                <a:pos x="connsiteX0" y="connsiteY0"/>
              </a:cxn>
              <a:cxn ang="0">
                <a:pos x="connsiteX1" y="connsiteY1"/>
              </a:cxn>
              <a:cxn ang="0">
                <a:pos x="connsiteX2" y="connsiteY2"/>
              </a:cxn>
              <a:cxn ang="0">
                <a:pos x="connsiteX3" y="connsiteY3"/>
              </a:cxn>
            </a:cxnLst>
            <a:rect l="l" t="t" r="r" b="b"/>
            <a:pathLst>
              <a:path w="2038350" h="923925">
                <a:moveTo>
                  <a:pt x="0" y="0"/>
                </a:moveTo>
                <a:cubicBezTo>
                  <a:pt x="296862" y="109537"/>
                  <a:pt x="593725" y="219075"/>
                  <a:pt x="914400" y="361950"/>
                </a:cubicBezTo>
                <a:cubicBezTo>
                  <a:pt x="1235075" y="504825"/>
                  <a:pt x="1736725" y="763588"/>
                  <a:pt x="1924050" y="857250"/>
                </a:cubicBezTo>
                <a:cubicBezTo>
                  <a:pt x="2111375" y="950913"/>
                  <a:pt x="1879600" y="879475"/>
                  <a:pt x="2038350" y="923925"/>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C74FF15-3C6A-BCAD-855B-56EB7A2D7A65}"/>
              </a:ext>
            </a:extLst>
          </p:cNvPr>
          <p:cNvCxnSpPr>
            <a:cxnSpLocks/>
          </p:cNvCxnSpPr>
          <p:nvPr/>
        </p:nvCxnSpPr>
        <p:spPr>
          <a:xfrm flipV="1">
            <a:off x="4060317" y="3389191"/>
            <a:ext cx="769352" cy="7785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51A02-E7A8-4198-329F-5E5637122B04}"/>
              </a:ext>
            </a:extLst>
          </p:cNvPr>
          <p:cNvCxnSpPr>
            <a:cxnSpLocks/>
          </p:cNvCxnSpPr>
          <p:nvPr/>
        </p:nvCxnSpPr>
        <p:spPr>
          <a:xfrm flipV="1">
            <a:off x="4104767" y="3600067"/>
            <a:ext cx="737602" cy="68377"/>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D69E61-F424-3E55-38CC-CFCA66058034}"/>
              </a:ext>
            </a:extLst>
          </p:cNvPr>
          <p:cNvCxnSpPr>
            <a:cxnSpLocks/>
          </p:cNvCxnSpPr>
          <p:nvPr/>
        </p:nvCxnSpPr>
        <p:spPr>
          <a:xfrm flipH="1" flipV="1">
            <a:off x="4085042" y="3467043"/>
            <a:ext cx="29744" cy="19192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BABC7E-C5C5-5BD9-AA1B-93B2E7A26D48}"/>
              </a:ext>
            </a:extLst>
          </p:cNvPr>
          <p:cNvCxnSpPr>
            <a:cxnSpLocks/>
          </p:cNvCxnSpPr>
          <p:nvPr/>
        </p:nvCxnSpPr>
        <p:spPr>
          <a:xfrm flipH="1" flipV="1">
            <a:off x="4816969" y="3398666"/>
            <a:ext cx="25400" cy="20140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402F9DA9-DB37-5244-7B55-A8D413043D9F}"/>
              </a:ext>
            </a:extLst>
          </p:cNvPr>
          <p:cNvSpPr/>
          <p:nvPr/>
        </p:nvSpPr>
        <p:spPr>
          <a:xfrm>
            <a:off x="4953000" y="3432094"/>
            <a:ext cx="1760220" cy="2442926"/>
          </a:xfrm>
          <a:custGeom>
            <a:avLst/>
            <a:gdLst>
              <a:gd name="connsiteX0" fmla="*/ 1760220 w 1760220"/>
              <a:gd name="connsiteY0" fmla="*/ 2442926 h 2442926"/>
              <a:gd name="connsiteX1" fmla="*/ 304800 w 1760220"/>
              <a:gd name="connsiteY1" fmla="*/ 1246586 h 2442926"/>
              <a:gd name="connsiteX2" fmla="*/ 45720 w 1760220"/>
              <a:gd name="connsiteY2" fmla="*/ 903686 h 2442926"/>
              <a:gd name="connsiteX3" fmla="*/ 22860 w 1760220"/>
              <a:gd name="connsiteY3" fmla="*/ 560786 h 2442926"/>
              <a:gd name="connsiteX4" fmla="*/ 38100 w 1760220"/>
              <a:gd name="connsiteY4" fmla="*/ 65486 h 2442926"/>
              <a:gd name="connsiteX5" fmla="*/ 0 w 1760220"/>
              <a:gd name="connsiteY5" fmla="*/ 19766 h 24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220" h="2442926">
                <a:moveTo>
                  <a:pt x="1760220" y="2442926"/>
                </a:moveTo>
                <a:cubicBezTo>
                  <a:pt x="1175385" y="1973026"/>
                  <a:pt x="590550" y="1503126"/>
                  <a:pt x="304800" y="1246586"/>
                </a:cubicBezTo>
                <a:cubicBezTo>
                  <a:pt x="19050" y="990046"/>
                  <a:pt x="92710" y="1017986"/>
                  <a:pt x="45720" y="903686"/>
                </a:cubicBezTo>
                <a:cubicBezTo>
                  <a:pt x="-1270" y="789386"/>
                  <a:pt x="24130" y="700486"/>
                  <a:pt x="22860" y="560786"/>
                </a:cubicBezTo>
                <a:cubicBezTo>
                  <a:pt x="21590" y="421086"/>
                  <a:pt x="41910" y="155656"/>
                  <a:pt x="38100" y="65486"/>
                </a:cubicBezTo>
                <a:cubicBezTo>
                  <a:pt x="34290" y="-24684"/>
                  <a:pt x="17145" y="-2459"/>
                  <a:pt x="0" y="19766"/>
                </a:cubicBezTo>
              </a:path>
            </a:pathLst>
          </a:custGeom>
          <a:noFill/>
          <a:ln>
            <a:solidFill>
              <a:srgbClr val="09E8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4B6FBF94-9C66-F91D-0641-61FC9B019E67}"/>
              </a:ext>
            </a:extLst>
          </p:cNvPr>
          <p:cNvSpPr/>
          <p:nvPr/>
        </p:nvSpPr>
        <p:spPr>
          <a:xfrm>
            <a:off x="830580" y="3512820"/>
            <a:ext cx="3101340" cy="222814"/>
          </a:xfrm>
          <a:custGeom>
            <a:avLst/>
            <a:gdLst>
              <a:gd name="connsiteX0" fmla="*/ 0 w 3101340"/>
              <a:gd name="connsiteY0" fmla="*/ 0 h 222814"/>
              <a:gd name="connsiteX1" fmla="*/ 1234440 w 3101340"/>
              <a:gd name="connsiteY1" fmla="*/ 144780 h 222814"/>
              <a:gd name="connsiteX2" fmla="*/ 2103120 w 3101340"/>
              <a:gd name="connsiteY2" fmla="*/ 198120 h 222814"/>
              <a:gd name="connsiteX3" fmla="*/ 2827020 w 3101340"/>
              <a:gd name="connsiteY3" fmla="*/ 220980 h 222814"/>
              <a:gd name="connsiteX4" fmla="*/ 3070860 w 3101340"/>
              <a:gd name="connsiteY4" fmla="*/ 152400 h 222814"/>
              <a:gd name="connsiteX5" fmla="*/ 3101340 w 3101340"/>
              <a:gd name="connsiteY5" fmla="*/ 83820 h 2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1340" h="222814">
                <a:moveTo>
                  <a:pt x="0" y="0"/>
                </a:moveTo>
                <a:lnTo>
                  <a:pt x="1234440" y="144780"/>
                </a:lnTo>
                <a:cubicBezTo>
                  <a:pt x="1584960" y="177800"/>
                  <a:pt x="1837690" y="185420"/>
                  <a:pt x="2103120" y="198120"/>
                </a:cubicBezTo>
                <a:cubicBezTo>
                  <a:pt x="2368550" y="210820"/>
                  <a:pt x="2665730" y="228600"/>
                  <a:pt x="2827020" y="220980"/>
                </a:cubicBezTo>
                <a:cubicBezTo>
                  <a:pt x="2988310" y="213360"/>
                  <a:pt x="3025140" y="175260"/>
                  <a:pt x="3070860" y="152400"/>
                </a:cubicBezTo>
                <a:cubicBezTo>
                  <a:pt x="3116580" y="129540"/>
                  <a:pt x="3026410" y="29210"/>
                  <a:pt x="3101340" y="83820"/>
                </a:cubicBezTo>
              </a:path>
            </a:pathLst>
          </a:custGeom>
          <a:noFill/>
          <a:ln>
            <a:solidFill>
              <a:srgbClr val="09E8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94ED4D0-162E-5496-4C38-3794221A8A69}"/>
              </a:ext>
            </a:extLst>
          </p:cNvPr>
          <p:cNvCxnSpPr>
            <a:cxnSpLocks/>
          </p:cNvCxnSpPr>
          <p:nvPr/>
        </p:nvCxnSpPr>
        <p:spPr>
          <a:xfrm>
            <a:off x="1092908" y="5257800"/>
            <a:ext cx="377314" cy="0"/>
          </a:xfrm>
          <a:prstGeom prst="line">
            <a:avLst/>
          </a:prstGeom>
          <a:ln w="38100">
            <a:solidFill>
              <a:srgbClr val="09E80F"/>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66BC268-FD95-6110-2692-D8BC6E684AE0}"/>
              </a:ext>
            </a:extLst>
          </p:cNvPr>
          <p:cNvCxnSpPr>
            <a:cxnSpLocks/>
          </p:cNvCxnSpPr>
          <p:nvPr/>
        </p:nvCxnSpPr>
        <p:spPr>
          <a:xfrm flipV="1">
            <a:off x="3084703" y="4906168"/>
            <a:ext cx="269972" cy="5800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463E17E-C35D-09BC-1F5C-9536F01AB0E2}"/>
              </a:ext>
            </a:extLst>
          </p:cNvPr>
          <p:cNvCxnSpPr>
            <a:cxnSpLocks/>
          </p:cNvCxnSpPr>
          <p:nvPr/>
        </p:nvCxnSpPr>
        <p:spPr>
          <a:xfrm flipH="1" flipV="1">
            <a:off x="3946753" y="3762056"/>
            <a:ext cx="182866" cy="2293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226A005-6A35-0D15-29CD-4B890D00AAFB}"/>
              </a:ext>
            </a:extLst>
          </p:cNvPr>
          <p:cNvCxnSpPr>
            <a:cxnSpLocks/>
          </p:cNvCxnSpPr>
          <p:nvPr/>
        </p:nvCxnSpPr>
        <p:spPr>
          <a:xfrm>
            <a:off x="1092908" y="6002748"/>
            <a:ext cx="39382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790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4A97C5-0370-5FF8-2030-5A65AEBCCA4E}"/>
              </a:ext>
            </a:extLst>
          </p:cNvPr>
          <p:cNvPicPr>
            <a:picLocks noChangeAspect="1"/>
          </p:cNvPicPr>
          <p:nvPr/>
        </p:nvPicPr>
        <p:blipFill>
          <a:blip r:embed="rId3"/>
          <a:stretch>
            <a:fillRect/>
          </a:stretch>
        </p:blipFill>
        <p:spPr>
          <a:xfrm>
            <a:off x="357387" y="4551379"/>
            <a:ext cx="3511931" cy="2030395"/>
          </a:xfrm>
          <a:prstGeom prst="rect">
            <a:avLst/>
          </a:prstGeom>
        </p:spPr>
      </p:pic>
      <p:pic>
        <p:nvPicPr>
          <p:cNvPr id="5" name="Picture 4">
            <a:extLst>
              <a:ext uri="{FF2B5EF4-FFF2-40B4-BE49-F238E27FC236}">
                <a16:creationId xmlns:a16="http://schemas.microsoft.com/office/drawing/2014/main" id="{CE98DCBA-304E-42B7-B3F8-E48DF59771D7}"/>
              </a:ext>
            </a:extLst>
          </p:cNvPr>
          <p:cNvPicPr>
            <a:picLocks noChangeAspect="1"/>
          </p:cNvPicPr>
          <p:nvPr/>
        </p:nvPicPr>
        <p:blipFill rotWithShape="1">
          <a:blip r:embed="rId4"/>
          <a:srcRect l="43413" r="5173"/>
          <a:stretch/>
        </p:blipFill>
        <p:spPr>
          <a:xfrm>
            <a:off x="4057650" y="1624430"/>
            <a:ext cx="4304582" cy="5231421"/>
          </a:xfrm>
          <a:prstGeom prst="rect">
            <a:avLst/>
          </a:prstGeom>
          <a:ln>
            <a:solidFill>
              <a:srgbClr val="FFFF00"/>
            </a:solidFill>
          </a:ln>
        </p:spPr>
      </p:pic>
      <p:sp>
        <p:nvSpPr>
          <p:cNvPr id="12" name="Rectangle 8"/>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8001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Rectangle 1"/>
          <p:cNvSpPr/>
          <p:nvPr/>
        </p:nvSpPr>
        <p:spPr>
          <a:xfrm>
            <a:off x="74181" y="808634"/>
            <a:ext cx="9069819" cy="2000548"/>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600" b="1" u="sng" dirty="0">
                <a:latin typeface="+mj-lt"/>
                <a:ea typeface="Segoe UI" panose="020B0502040204020203" pitchFamily="34" charset="0"/>
                <a:cs typeface="Segoe UI" panose="020B0502040204020203" pitchFamily="34" charset="0"/>
              </a:rPr>
              <a:t>The local vehicle and pedestrian detour will cross NECR in two locations </a:t>
            </a:r>
          </a:p>
          <a:p>
            <a:pPr marL="628650" lvl="1" indent="-285750" eaLnBrk="0" hangingPunct="0">
              <a:spcBef>
                <a:spcPct val="20000"/>
              </a:spcBef>
              <a:buClr>
                <a:srgbClr val="92D050"/>
              </a:buClr>
              <a:buFont typeface="Arial" panose="020B0604020202020204" pitchFamily="34" charset="0"/>
              <a:buChar char="•"/>
            </a:pPr>
            <a:r>
              <a:rPr lang="en-US" sz="1600" b="1" dirty="0">
                <a:latin typeface="+mj-lt"/>
                <a:cs typeface="Segoe UI" panose="020B0502040204020203" pitchFamily="34" charset="0"/>
              </a:rPr>
              <a:t>Existing railroad pavement seals are considered ADA compliant</a:t>
            </a:r>
            <a:r>
              <a:rPr lang="en-US" sz="1600" dirty="0">
                <a:latin typeface="+mj-lt"/>
                <a:cs typeface="Segoe UI" panose="020B0502040204020203" pitchFamily="34" charset="0"/>
              </a:rPr>
              <a:t>. The project proposes to use the existing width of pavement  and include channelizing devices through each RR crossing area.    </a:t>
            </a:r>
          </a:p>
          <a:p>
            <a:pPr marL="628650" lvl="1" indent="-285750" eaLnBrk="0" hangingPunct="0">
              <a:spcBef>
                <a:spcPct val="20000"/>
              </a:spcBef>
              <a:buClr>
                <a:srgbClr val="92D050"/>
              </a:buClr>
              <a:buFont typeface="Arial" panose="020B0604020202020204" pitchFamily="34" charset="0"/>
              <a:buChar char="•"/>
            </a:pPr>
            <a:r>
              <a:rPr lang="en-US" sz="1600" b="1" dirty="0">
                <a:latin typeface="+mj-lt"/>
                <a:cs typeface="Segoe UI" panose="020B0502040204020203" pitchFamily="34" charset="0"/>
              </a:rPr>
              <a:t>Right-of-Entry agreement: </a:t>
            </a:r>
            <a:r>
              <a:rPr lang="en-US" sz="1600" dirty="0">
                <a:latin typeface="+mj-lt"/>
                <a:cs typeface="Segoe UI" panose="020B0502040204020203" pitchFamily="34" charset="0"/>
              </a:rPr>
              <a:t>(This is essentially a permit to be in the ROW, and not going to disrupt anything) The intent of this agreement is for short duration non-impactful work within the railroad ROW. Right-of-entry agreement will include RR flagging hours.</a:t>
            </a:r>
          </a:p>
          <a:p>
            <a:pPr marL="628650" lvl="1" indent="-285750" eaLnBrk="0" hangingPunct="0">
              <a:spcBef>
                <a:spcPct val="20000"/>
              </a:spcBef>
              <a:buClr>
                <a:srgbClr val="92D050"/>
              </a:buClr>
              <a:buFont typeface="Arial" panose="020B0604020202020204" pitchFamily="34" charset="0"/>
              <a:buChar char="•"/>
            </a:pP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EFDE6E03-6D77-4175-9735-9387FD54D405}"/>
              </a:ext>
            </a:extLst>
          </p:cNvPr>
          <p:cNvSpPr>
            <a:spLocks noGrp="1"/>
          </p:cNvSpPr>
          <p:nvPr>
            <p:ph type="title"/>
          </p:nvPr>
        </p:nvSpPr>
        <p:spPr>
          <a:xfrm>
            <a:off x="0" y="0"/>
            <a:ext cx="9069819" cy="838581"/>
          </a:xfrm>
        </p:spPr>
        <p:txBody>
          <a:bodyPr/>
          <a:lstStyle/>
          <a:p>
            <a:pPr algn="ctr"/>
            <a:r>
              <a:rPr lang="en-US" sz="2800" b="1" dirty="0">
                <a:latin typeface="+mj-lt"/>
              </a:rPr>
              <a:t>Railroad Crossing – VTrans / NECR Coordination</a:t>
            </a:r>
          </a:p>
        </p:txBody>
      </p:sp>
      <p:cxnSp>
        <p:nvCxnSpPr>
          <p:cNvPr id="14" name="Straight Connector 13">
            <a:extLst>
              <a:ext uri="{FF2B5EF4-FFF2-40B4-BE49-F238E27FC236}">
                <a16:creationId xmlns:a16="http://schemas.microsoft.com/office/drawing/2014/main" id="{391E8117-E401-445A-B90A-896A211D10E0}"/>
              </a:ext>
            </a:extLst>
          </p:cNvPr>
          <p:cNvCxnSpPr>
            <a:cxnSpLocks/>
          </p:cNvCxnSpPr>
          <p:nvPr/>
        </p:nvCxnSpPr>
        <p:spPr>
          <a:xfrm flipH="1">
            <a:off x="5873752" y="5852160"/>
            <a:ext cx="1776728" cy="2200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1C5411-3F01-4876-A47C-9F10906D9214}"/>
              </a:ext>
            </a:extLst>
          </p:cNvPr>
          <p:cNvCxnSpPr>
            <a:cxnSpLocks/>
          </p:cNvCxnSpPr>
          <p:nvPr/>
        </p:nvCxnSpPr>
        <p:spPr>
          <a:xfrm>
            <a:off x="4057650" y="6013981"/>
            <a:ext cx="1816100" cy="582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6788D-CE60-4977-AA6D-19C626833B9D}"/>
              </a:ext>
            </a:extLst>
          </p:cNvPr>
          <p:cNvCxnSpPr>
            <a:cxnSpLocks/>
          </p:cNvCxnSpPr>
          <p:nvPr/>
        </p:nvCxnSpPr>
        <p:spPr>
          <a:xfrm flipH="1">
            <a:off x="4057650" y="3577565"/>
            <a:ext cx="918211" cy="582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9E03E5-AA06-492D-A553-8708CBF74C0F}"/>
              </a:ext>
            </a:extLst>
          </p:cNvPr>
          <p:cNvCxnSpPr>
            <a:cxnSpLocks/>
          </p:cNvCxnSpPr>
          <p:nvPr/>
        </p:nvCxnSpPr>
        <p:spPr>
          <a:xfrm flipH="1">
            <a:off x="4975861" y="3081338"/>
            <a:ext cx="1097279" cy="4962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CDFEDA0-7353-4729-B7F2-6D8B0A85B7A6}"/>
              </a:ext>
            </a:extLst>
          </p:cNvPr>
          <p:cNvCxnSpPr>
            <a:cxnSpLocks/>
          </p:cNvCxnSpPr>
          <p:nvPr/>
        </p:nvCxnSpPr>
        <p:spPr>
          <a:xfrm flipH="1" flipV="1">
            <a:off x="6073140" y="3081337"/>
            <a:ext cx="115046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B06B35A1-A851-4B68-BB9E-18EEDBA6BA70}"/>
              </a:ext>
            </a:extLst>
          </p:cNvPr>
          <p:cNvSpPr/>
          <p:nvPr/>
        </p:nvSpPr>
        <p:spPr>
          <a:xfrm>
            <a:off x="178956" y="6581774"/>
            <a:ext cx="3964419" cy="261610"/>
          </a:xfrm>
          <a:prstGeom prst="rect">
            <a:avLst/>
          </a:prstGeom>
          <a:solidFill>
            <a:schemeClr val="bg1"/>
          </a:solidFill>
        </p:spPr>
        <p:txBody>
          <a:bodyPr wrap="square">
            <a:spAutoFit/>
          </a:bodyPr>
          <a:lstStyle/>
          <a:p>
            <a:pPr marL="342900" lvl="1" eaLnBrk="0" hangingPunct="0">
              <a:spcBef>
                <a:spcPct val="20000"/>
              </a:spcBef>
              <a:buClr>
                <a:srgbClr val="92D050"/>
              </a:buClr>
            </a:pPr>
            <a:r>
              <a:rPr lang="en-US" sz="1100" dirty="0">
                <a:latin typeface="Segoe UI" panose="020B0502040204020203" pitchFamily="34" charset="0"/>
                <a:ea typeface="Segoe UI" panose="020B0502040204020203" pitchFamily="34" charset="0"/>
                <a:cs typeface="Segoe UI" panose="020B0502040204020203" pitchFamily="34" charset="0"/>
              </a:rPr>
              <a:t>Wall St. -&gt;Water St. (Local Vehicle / Pedestrian Detour) </a:t>
            </a:r>
          </a:p>
        </p:txBody>
      </p:sp>
      <p:cxnSp>
        <p:nvCxnSpPr>
          <p:cNvPr id="61" name="Straight Connector 60">
            <a:extLst>
              <a:ext uri="{FF2B5EF4-FFF2-40B4-BE49-F238E27FC236}">
                <a16:creationId xmlns:a16="http://schemas.microsoft.com/office/drawing/2014/main" id="{874F6A12-4A97-45E4-9A94-57F5EA199DA2}"/>
              </a:ext>
            </a:extLst>
          </p:cNvPr>
          <p:cNvCxnSpPr>
            <a:cxnSpLocks/>
          </p:cNvCxnSpPr>
          <p:nvPr/>
        </p:nvCxnSpPr>
        <p:spPr>
          <a:xfrm flipH="1">
            <a:off x="178956" y="6712579"/>
            <a:ext cx="3381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EDFE37-CE2A-013A-4C59-1800FC327508}"/>
              </a:ext>
            </a:extLst>
          </p:cNvPr>
          <p:cNvPicPr>
            <a:picLocks noChangeAspect="1"/>
          </p:cNvPicPr>
          <p:nvPr/>
        </p:nvPicPr>
        <p:blipFill>
          <a:blip r:embed="rId5"/>
          <a:stretch>
            <a:fillRect/>
          </a:stretch>
        </p:blipFill>
        <p:spPr>
          <a:xfrm flipH="1">
            <a:off x="5758754" y="5794297"/>
            <a:ext cx="188670" cy="219684"/>
          </a:xfrm>
          <a:prstGeom prst="rect">
            <a:avLst/>
          </a:prstGeom>
        </p:spPr>
      </p:pic>
      <p:pic>
        <p:nvPicPr>
          <p:cNvPr id="6" name="Picture 5">
            <a:extLst>
              <a:ext uri="{FF2B5EF4-FFF2-40B4-BE49-F238E27FC236}">
                <a16:creationId xmlns:a16="http://schemas.microsoft.com/office/drawing/2014/main" id="{366F5B42-D6FF-0834-9464-5DEF62B715C5}"/>
              </a:ext>
            </a:extLst>
          </p:cNvPr>
          <p:cNvPicPr>
            <a:picLocks noChangeAspect="1"/>
          </p:cNvPicPr>
          <p:nvPr/>
        </p:nvPicPr>
        <p:blipFill>
          <a:blip r:embed="rId5"/>
          <a:stretch>
            <a:fillRect/>
          </a:stretch>
        </p:blipFill>
        <p:spPr>
          <a:xfrm flipH="1">
            <a:off x="6133404" y="2812038"/>
            <a:ext cx="188670" cy="219684"/>
          </a:xfrm>
          <a:prstGeom prst="rect">
            <a:avLst/>
          </a:prstGeom>
        </p:spPr>
      </p:pic>
      <p:sp>
        <p:nvSpPr>
          <p:cNvPr id="7" name="Rectangle 6">
            <a:extLst>
              <a:ext uri="{FF2B5EF4-FFF2-40B4-BE49-F238E27FC236}">
                <a16:creationId xmlns:a16="http://schemas.microsoft.com/office/drawing/2014/main" id="{3EFF7DE9-678D-66AE-8729-1AC04A4B7039}"/>
              </a:ext>
            </a:extLst>
          </p:cNvPr>
          <p:cNvSpPr/>
          <p:nvPr/>
        </p:nvSpPr>
        <p:spPr>
          <a:xfrm>
            <a:off x="5818549" y="2674323"/>
            <a:ext cx="603250" cy="7147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546F81-0484-17C9-74B7-CC1FACEB6BDF}"/>
              </a:ext>
            </a:extLst>
          </p:cNvPr>
          <p:cNvSpPr/>
          <p:nvPr/>
        </p:nvSpPr>
        <p:spPr>
          <a:xfrm>
            <a:off x="5269464" y="5604780"/>
            <a:ext cx="719283" cy="79442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EA86436-5B4C-5198-3CB0-8D4852EE9D02}"/>
              </a:ext>
            </a:extLst>
          </p:cNvPr>
          <p:cNvPicPr>
            <a:picLocks noChangeAspect="1"/>
          </p:cNvPicPr>
          <p:nvPr/>
        </p:nvPicPr>
        <p:blipFill rotWithShape="1">
          <a:blip r:embed="rId6"/>
          <a:srcRect l="-72" t="13063" r="72" b="14450"/>
          <a:stretch/>
        </p:blipFill>
        <p:spPr>
          <a:xfrm>
            <a:off x="357387" y="2637737"/>
            <a:ext cx="3519659" cy="1790143"/>
          </a:xfrm>
          <a:prstGeom prst="rect">
            <a:avLst/>
          </a:prstGeom>
        </p:spPr>
      </p:pic>
    </p:spTree>
    <p:extLst>
      <p:ext uri="{BB962C8B-B14F-4D97-AF65-F5344CB8AC3E}">
        <p14:creationId xmlns:p14="http://schemas.microsoft.com/office/powerpoint/2010/main" val="2259990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BBCCE-F36A-4815-B5EC-1BBE2E2A1224}"/>
              </a:ext>
            </a:extLst>
          </p:cNvPr>
          <p:cNvPicPr>
            <a:picLocks noChangeAspect="1"/>
          </p:cNvPicPr>
          <p:nvPr/>
        </p:nvPicPr>
        <p:blipFill rotWithShape="1">
          <a:blip r:embed="rId3"/>
          <a:srcRect t="13855" r="13429"/>
          <a:stretch/>
        </p:blipFill>
        <p:spPr>
          <a:xfrm>
            <a:off x="1" y="0"/>
            <a:ext cx="9144000" cy="4766732"/>
          </a:xfrm>
          <a:prstGeom prst="rect">
            <a:avLst/>
          </a:prstGeom>
        </p:spPr>
      </p:pic>
      <p:sp>
        <p:nvSpPr>
          <p:cNvPr id="6" name="Content Placeholder 5"/>
          <p:cNvSpPr>
            <a:spLocks noGrp="1"/>
          </p:cNvSpPr>
          <p:nvPr>
            <p:ph idx="1"/>
          </p:nvPr>
        </p:nvSpPr>
        <p:spPr>
          <a:xfrm>
            <a:off x="0" y="4572000"/>
            <a:ext cx="9144001" cy="2285997"/>
          </a:xfrm>
          <a:solidFill>
            <a:schemeClr val="bg1">
              <a:alpha val="80000"/>
            </a:schemeClr>
          </a:solidFill>
        </p:spPr>
        <p:txBody>
          <a:bodyPr/>
          <a:lstStyle/>
          <a:p>
            <a:pPr marL="461963" indent="0">
              <a:buNone/>
            </a:pPr>
            <a:r>
              <a:rPr lang="en-US" sz="3000" dirty="0">
                <a:solidFill>
                  <a:schemeClr val="tx1">
                    <a:lumMod val="65000"/>
                    <a:lumOff val="35000"/>
                  </a:schemeClr>
                </a:solidFill>
                <a:latin typeface="Segoe UI Semibold" panose="020B0702040204020203" pitchFamily="34" charset="0"/>
              </a:rPr>
              <a:t>Existing Conditions</a:t>
            </a:r>
          </a:p>
          <a:p>
            <a:pPr marL="461963" indent="0">
              <a:buNone/>
            </a:pPr>
            <a:endParaRPr lang="en-US" sz="500" dirty="0">
              <a:solidFill>
                <a:schemeClr val="tx1">
                  <a:lumMod val="65000"/>
                  <a:lumOff val="35000"/>
                </a:schemeClr>
              </a:solidFill>
              <a:latin typeface="Segoe UI Semibold" panose="020B0702040204020203" pitchFamily="34" charset="0"/>
            </a:endParaRPr>
          </a:p>
          <a:p>
            <a:r>
              <a:rPr lang="en-US" sz="2000" dirty="0">
                <a:solidFill>
                  <a:schemeClr val="tx1"/>
                </a:solidFill>
              </a:rPr>
              <a:t>Hazardous Sites (ANR ATLAS)  </a:t>
            </a:r>
          </a:p>
          <a:p>
            <a:pPr lvl="1"/>
            <a:r>
              <a:rPr lang="en-US" sz="1800" dirty="0">
                <a:solidFill>
                  <a:schemeClr val="tx1"/>
                </a:solidFill>
              </a:rPr>
              <a:t>Fernandez Living Trust (SW)</a:t>
            </a:r>
          </a:p>
          <a:p>
            <a:pPr lvl="1"/>
            <a:r>
              <a:rPr lang="en-US" sz="1800" dirty="0">
                <a:solidFill>
                  <a:schemeClr val="tx1"/>
                </a:solidFill>
              </a:rPr>
              <a:t>Wesco Realty, LLC. (NW)</a:t>
            </a:r>
          </a:p>
          <a:p>
            <a:pPr lvl="1"/>
            <a:r>
              <a:rPr lang="en-US" sz="1800" dirty="0">
                <a:solidFill>
                  <a:schemeClr val="tx1"/>
                </a:solidFill>
              </a:rPr>
              <a:t>Dollar General (NE)</a:t>
            </a:r>
          </a:p>
          <a:p>
            <a:endParaRPr lang="en-US" sz="2000" dirty="0"/>
          </a:p>
        </p:txBody>
      </p:sp>
      <p:sp>
        <p:nvSpPr>
          <p:cNvPr id="4" name="Content Placeholder 3"/>
          <p:cNvSpPr txBox="1">
            <a:spLocks/>
          </p:cNvSpPr>
          <p:nvPr/>
        </p:nvSpPr>
        <p:spPr bwMode="auto">
          <a:xfrm>
            <a:off x="0" y="1"/>
            <a:ext cx="9144000" cy="542925"/>
          </a:xfrm>
          <a:prstGeom prst="rect">
            <a:avLst/>
          </a:prstGeom>
          <a:solidFill>
            <a:schemeClr val="bg1">
              <a:alpha val="85000"/>
            </a:schemeClr>
          </a:solidFill>
          <a:ln w="9525">
            <a:noFill/>
            <a:miter lim="800000"/>
            <a:headEnd/>
            <a:tailEnd/>
          </a:ln>
        </p:spPr>
        <p:txBody>
          <a:bodyPr vert="horz" wrap="square" lIns="91440" tIns="182880" rIns="91440" bIns="45720" numCol="1" anchor="t" anchorCtr="0" compatLnSpc="1">
            <a:prstTxWarp prst="textNoShape">
              <a:avLst/>
            </a:prstTxWarp>
          </a:bodyPr>
          <a:lstStyle>
            <a:lvl1pPr marL="457200" indent="-287338" algn="l" rtl="0" eaLnBrk="0" fontAlgn="base" hangingPunct="0">
              <a:spcBef>
                <a:spcPct val="20000"/>
              </a:spcBef>
              <a:spcAft>
                <a:spcPct val="0"/>
              </a:spcAft>
              <a:buClr>
                <a:srgbClr val="92D050"/>
              </a:buClr>
              <a:buFont typeface="Wingdings" pitchFamily="2" charset="2"/>
              <a:buChar char="§"/>
              <a:defRPr sz="1600" kern="1200" baseline="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Clr>
                <a:srgbClr val="92D050"/>
              </a:buClr>
              <a:buFont typeface="Arial" charset="0"/>
              <a:buChar char="–"/>
              <a:defRPr sz="1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2" indent="0" algn="ctr">
              <a:buNone/>
            </a:pPr>
            <a:r>
              <a:rPr lang="en-US" sz="2400" b="1" dirty="0">
                <a:solidFill>
                  <a:schemeClr val="accent1"/>
                </a:solidFill>
                <a:latin typeface="+mj-lt"/>
              </a:rPr>
              <a:t>Finance and Maintenance Agreement: Environmental Contamination</a:t>
            </a:r>
          </a:p>
        </p:txBody>
      </p:sp>
      <p:pic>
        <p:nvPicPr>
          <p:cNvPr id="7" name="Picture 6">
            <a:extLst>
              <a:ext uri="{FF2B5EF4-FFF2-40B4-BE49-F238E27FC236}">
                <a16:creationId xmlns:a16="http://schemas.microsoft.com/office/drawing/2014/main" id="{612DC46F-3573-4ED6-8EA3-55F31A025E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35850" y="733201"/>
            <a:ext cx="1708150" cy="1038225"/>
          </a:xfrm>
          <a:prstGeom prst="rect">
            <a:avLst/>
          </a:prstGeom>
          <a:noFill/>
          <a:ln>
            <a:solidFill>
              <a:schemeClr val="accent1"/>
            </a:solidFill>
          </a:ln>
        </p:spPr>
      </p:pic>
      <p:pic>
        <p:nvPicPr>
          <p:cNvPr id="2" name="Picture 3" descr="vtrans-logo">
            <a:extLst>
              <a:ext uri="{FF2B5EF4-FFF2-40B4-BE49-F238E27FC236}">
                <a16:creationId xmlns:a16="http://schemas.microsoft.com/office/drawing/2014/main" id="{137E70B2-7099-4B15-9A44-4798F343C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7949" y="6375531"/>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840813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CD85-5585-368F-E578-DDD38C6BBC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C3AA45-CE48-E96F-F265-65901EB984CD}"/>
              </a:ext>
            </a:extLst>
          </p:cNvPr>
          <p:cNvSpPr>
            <a:spLocks noGrp="1"/>
          </p:cNvSpPr>
          <p:nvPr>
            <p:ph type="title"/>
          </p:nvPr>
        </p:nvSpPr>
        <p:spPr>
          <a:xfrm>
            <a:off x="-19050" y="-11111"/>
            <a:ext cx="9163050" cy="1143000"/>
          </a:xfrm>
        </p:spPr>
        <p:txBody>
          <a:bodyPr/>
          <a:lstStyle/>
          <a:p>
            <a:pPr algn="ctr"/>
            <a:r>
              <a:rPr lang="en-US" sz="2800" b="1" dirty="0">
                <a:latin typeface="+mj-lt"/>
              </a:rPr>
              <a:t>Finance &amp; Maintenance Agreement &amp; I-RULE</a:t>
            </a:r>
          </a:p>
        </p:txBody>
      </p:sp>
      <p:pic>
        <p:nvPicPr>
          <p:cNvPr id="12" name="Picture 3" descr="vtrans-logo">
            <a:extLst>
              <a:ext uri="{FF2B5EF4-FFF2-40B4-BE49-F238E27FC236}">
                <a16:creationId xmlns:a16="http://schemas.microsoft.com/office/drawing/2014/main" id="{A78FA794-713C-8AC5-0FD5-E6ADF5F83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27AA138E-1246-652A-82BD-AC74236DC0E9}"/>
              </a:ext>
            </a:extLst>
          </p:cNvPr>
          <p:cNvPicPr>
            <a:picLocks noChangeAspect="1"/>
          </p:cNvPicPr>
          <p:nvPr/>
        </p:nvPicPr>
        <p:blipFill>
          <a:blip r:embed="rId4"/>
          <a:stretch>
            <a:fillRect/>
          </a:stretch>
        </p:blipFill>
        <p:spPr>
          <a:xfrm>
            <a:off x="360680" y="1131889"/>
            <a:ext cx="8201025" cy="3562350"/>
          </a:xfrm>
          <a:prstGeom prst="rect">
            <a:avLst/>
          </a:prstGeom>
        </p:spPr>
      </p:pic>
    </p:spTree>
    <p:extLst>
      <p:ext uri="{BB962C8B-B14F-4D97-AF65-F5344CB8AC3E}">
        <p14:creationId xmlns:p14="http://schemas.microsoft.com/office/powerpoint/2010/main" val="3631477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 y="-11111"/>
            <a:ext cx="9163050" cy="1143000"/>
          </a:xfrm>
        </p:spPr>
        <p:txBody>
          <a:bodyPr/>
          <a:lstStyle/>
          <a:p>
            <a:pPr algn="ctr"/>
            <a:r>
              <a:rPr lang="en-US" sz="2800" b="1" dirty="0">
                <a:latin typeface="+mj-lt"/>
              </a:rPr>
              <a:t>Vermont DEC I-Rule: </a:t>
            </a:r>
            <a:br>
              <a:rPr lang="en-US" sz="2800" b="1" dirty="0">
                <a:latin typeface="+mj-lt"/>
              </a:rPr>
            </a:br>
            <a:r>
              <a:rPr lang="en-US" sz="2800" b="1" dirty="0">
                <a:latin typeface="+mj-lt"/>
              </a:rPr>
              <a:t>What are contaminated soils? </a:t>
            </a:r>
          </a:p>
        </p:txBody>
      </p:sp>
      <p:pic>
        <p:nvPicPr>
          <p:cNvPr id="12" name="Picture 3" descr="vtrans-logo">
            <a:extLst>
              <a:ext uri="{FF2B5EF4-FFF2-40B4-BE49-F238E27FC236}">
                <a16:creationId xmlns:a16="http://schemas.microsoft.com/office/drawing/2014/main" id="{DD6CADD9-5671-9A48-41F9-6A105F0325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8654D9C4-CCAC-F0B6-6465-6702B5FF4BD6}"/>
              </a:ext>
            </a:extLst>
          </p:cNvPr>
          <p:cNvSpPr txBox="1"/>
          <p:nvPr/>
        </p:nvSpPr>
        <p:spPr>
          <a:xfrm>
            <a:off x="1033463" y="1204286"/>
            <a:ext cx="6605587" cy="1200329"/>
          </a:xfrm>
          <a:prstGeom prst="rect">
            <a:avLst/>
          </a:prstGeom>
          <a:noFill/>
        </p:spPr>
        <p:txBody>
          <a:bodyPr wrap="square">
            <a:spAutoFit/>
          </a:bodyPr>
          <a:lstStyle/>
          <a:p>
            <a:r>
              <a:rPr lang="en-US" b="1" dirty="0">
                <a:latin typeface="Times New Roman" panose="02020603050405020304" pitchFamily="18" charset="0"/>
              </a:rPr>
              <a:t>Vermont DEC I-Rule: </a:t>
            </a:r>
          </a:p>
          <a:p>
            <a:r>
              <a:rPr lang="en-US" dirty="0">
                <a:solidFill>
                  <a:srgbClr val="944F71"/>
                </a:solidFill>
                <a:latin typeface="Times New Roman" panose="02020603050405020304" pitchFamily="18" charset="0"/>
                <a:hlinkClick r:id="rId4"/>
              </a:rPr>
              <a:t>https://dec.vermont.gov/sites/dec/files/wmp/Sites/0706.IRULE_.pdf</a:t>
            </a:r>
            <a:r>
              <a:rPr lang="en-US" dirty="0">
                <a:solidFill>
                  <a:srgbClr val="944F71"/>
                </a:solidFill>
                <a:latin typeface="Times New Roman" panose="02020603050405020304" pitchFamily="18" charset="0"/>
              </a:rPr>
              <a:t> </a:t>
            </a:r>
          </a:p>
          <a:p>
            <a:endParaRPr lang="en-US" dirty="0">
              <a:solidFill>
                <a:srgbClr val="944F71"/>
              </a:solidFill>
              <a:latin typeface="Times New Roman" panose="02020603050405020304" pitchFamily="18" charset="0"/>
            </a:endParaRPr>
          </a:p>
          <a:p>
            <a:endParaRPr lang="en-US" dirty="0">
              <a:solidFill>
                <a:srgbClr val="944F71"/>
              </a:solidFill>
              <a:latin typeface="Times New Roman" panose="02020603050405020304" pitchFamily="18" charset="0"/>
            </a:endParaRPr>
          </a:p>
        </p:txBody>
      </p:sp>
      <p:pic>
        <p:nvPicPr>
          <p:cNvPr id="8" name="Picture 7">
            <a:extLst>
              <a:ext uri="{FF2B5EF4-FFF2-40B4-BE49-F238E27FC236}">
                <a16:creationId xmlns:a16="http://schemas.microsoft.com/office/drawing/2014/main" id="{88B623CB-65CF-0EC8-6E0E-99FA45D53EC1}"/>
              </a:ext>
            </a:extLst>
          </p:cNvPr>
          <p:cNvPicPr>
            <a:picLocks noChangeAspect="1"/>
          </p:cNvPicPr>
          <p:nvPr/>
        </p:nvPicPr>
        <p:blipFill>
          <a:blip r:embed="rId5"/>
          <a:stretch>
            <a:fillRect/>
          </a:stretch>
        </p:blipFill>
        <p:spPr>
          <a:xfrm>
            <a:off x="902493" y="2091926"/>
            <a:ext cx="7191375" cy="2476500"/>
          </a:xfrm>
          <a:prstGeom prst="rect">
            <a:avLst/>
          </a:prstGeom>
        </p:spPr>
      </p:pic>
      <p:sp>
        <p:nvSpPr>
          <p:cNvPr id="7" name="TextBox 6">
            <a:extLst>
              <a:ext uri="{FF2B5EF4-FFF2-40B4-BE49-F238E27FC236}">
                <a16:creationId xmlns:a16="http://schemas.microsoft.com/office/drawing/2014/main" id="{22C30F17-C4FD-27F6-292A-76020582F0CE}"/>
              </a:ext>
            </a:extLst>
          </p:cNvPr>
          <p:cNvSpPr txBox="1"/>
          <p:nvPr/>
        </p:nvSpPr>
        <p:spPr>
          <a:xfrm>
            <a:off x="902493" y="4778385"/>
            <a:ext cx="4581524" cy="1200329"/>
          </a:xfrm>
          <a:prstGeom prst="rect">
            <a:avLst/>
          </a:prstGeom>
          <a:noFill/>
        </p:spPr>
        <p:txBody>
          <a:bodyPr wrap="square">
            <a:spAutoFit/>
          </a:bodyPr>
          <a:lstStyle/>
          <a:p>
            <a:r>
              <a:rPr lang="en-US" sz="1800" dirty="0">
                <a:latin typeface="+mj-lt"/>
              </a:rPr>
              <a:t>100% Town Responsibility: </a:t>
            </a:r>
          </a:p>
          <a:p>
            <a:pPr marL="285750" indent="-285750">
              <a:buFont typeface="Arial" panose="020B0604020202020204" pitchFamily="34" charset="0"/>
              <a:buChar char="•"/>
            </a:pPr>
            <a:r>
              <a:rPr lang="en-US" dirty="0">
                <a:latin typeface="+mj-lt"/>
              </a:rPr>
              <a:t>Development Soil Reuse/Disposal</a:t>
            </a:r>
          </a:p>
          <a:p>
            <a:pPr marL="285750" indent="-285750">
              <a:buFont typeface="Arial" panose="020B0604020202020204" pitchFamily="34" charset="0"/>
              <a:buChar char="•"/>
            </a:pPr>
            <a:r>
              <a:rPr lang="en-US" dirty="0">
                <a:latin typeface="+mj-lt"/>
              </a:rPr>
              <a:t>Hazardous Soils Disposal</a:t>
            </a:r>
          </a:p>
          <a:p>
            <a:pPr marL="285750" indent="-285750">
              <a:buFont typeface="Arial" panose="020B0604020202020204" pitchFamily="34" charset="0"/>
              <a:buChar char="•"/>
            </a:pPr>
            <a:r>
              <a:rPr lang="en-US" sz="1800" dirty="0">
                <a:latin typeface="+mj-lt"/>
              </a:rPr>
              <a:t>Environmental Professional Oversight</a:t>
            </a:r>
          </a:p>
        </p:txBody>
      </p:sp>
    </p:spTree>
    <p:extLst>
      <p:ext uri="{BB962C8B-B14F-4D97-AF65-F5344CB8AC3E}">
        <p14:creationId xmlns:p14="http://schemas.microsoft.com/office/powerpoint/2010/main" val="1874881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86CBE-F4DC-2295-2ED2-5338A1A2D9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6ACBB1-90D2-1179-0A44-7B0815240675}"/>
              </a:ext>
            </a:extLst>
          </p:cNvPr>
          <p:cNvSpPr>
            <a:spLocks noGrp="1"/>
          </p:cNvSpPr>
          <p:nvPr>
            <p:ph type="title"/>
          </p:nvPr>
        </p:nvSpPr>
        <p:spPr>
          <a:xfrm>
            <a:off x="-19050" y="-11111"/>
            <a:ext cx="9163050" cy="1143000"/>
          </a:xfrm>
        </p:spPr>
        <p:txBody>
          <a:bodyPr/>
          <a:lstStyle/>
          <a:p>
            <a:pPr algn="ctr"/>
            <a:r>
              <a:rPr lang="en-US" sz="2800" b="1" dirty="0">
                <a:latin typeface="+mj-lt"/>
              </a:rPr>
              <a:t>Soil Management Plan</a:t>
            </a:r>
          </a:p>
        </p:txBody>
      </p:sp>
      <p:pic>
        <p:nvPicPr>
          <p:cNvPr id="12" name="Picture 3" descr="vtrans-logo">
            <a:extLst>
              <a:ext uri="{FF2B5EF4-FFF2-40B4-BE49-F238E27FC236}">
                <a16:creationId xmlns:a16="http://schemas.microsoft.com/office/drawing/2014/main" id="{F465A7FE-45E3-E952-E1DE-B3C1A000CB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5FB421AB-38F6-2DFD-A56D-6C4F7C102360}"/>
              </a:ext>
            </a:extLst>
          </p:cNvPr>
          <p:cNvSpPr txBox="1"/>
          <p:nvPr/>
        </p:nvSpPr>
        <p:spPr>
          <a:xfrm>
            <a:off x="960182" y="909606"/>
            <a:ext cx="6924675" cy="5909310"/>
          </a:xfrm>
          <a:prstGeom prst="rect">
            <a:avLst/>
          </a:prstGeom>
          <a:noFill/>
        </p:spPr>
        <p:txBody>
          <a:bodyPr wrap="square">
            <a:spAutoFit/>
          </a:bodyPr>
          <a:lstStyle/>
          <a:p>
            <a:r>
              <a:rPr lang="en-US" dirty="0">
                <a:latin typeface="+mj-lt"/>
              </a:rPr>
              <a:t>ATLAS Environmental: </a:t>
            </a:r>
          </a:p>
          <a:p>
            <a:pPr marL="285750" indent="-285750">
              <a:buFont typeface="Arial" panose="020B0604020202020204" pitchFamily="34" charset="0"/>
              <a:buChar char="•"/>
            </a:pPr>
            <a:r>
              <a:rPr lang="en-US" dirty="0">
                <a:latin typeface="+mj-lt"/>
              </a:rPr>
              <a:t>Soil Management Plan Scheduled for Completion 8/14/2025</a:t>
            </a:r>
          </a:p>
          <a:p>
            <a:endParaRPr lang="en-US" dirty="0">
              <a:latin typeface="+mj-lt"/>
            </a:endParaRPr>
          </a:p>
          <a:p>
            <a:r>
              <a:rPr lang="en-US" dirty="0">
                <a:latin typeface="+mj-lt"/>
              </a:rPr>
              <a:t>For estimating, the project included $500,000 for soil disposal in the estimate assuming all soil excavated is contaminated and requires disposal. </a:t>
            </a:r>
          </a:p>
          <a:p>
            <a:endParaRPr lang="en-US" dirty="0">
              <a:latin typeface="+mj-lt"/>
            </a:endParaRPr>
          </a:p>
          <a:p>
            <a:pPr marL="285750" lvl="1" indent="-285750">
              <a:buFont typeface="Arial" panose="020B0604020202020204" pitchFamily="34" charset="0"/>
              <a:buChar char="•"/>
            </a:pPr>
            <a:r>
              <a:rPr lang="en-US" dirty="0">
                <a:latin typeface="+mj-lt"/>
              </a:rPr>
              <a:t>Petroleum Contaminated Soil disposal through petroleum cleanup fund(PCF) accounts for roughly $100,000 of the total estimate.</a:t>
            </a:r>
          </a:p>
          <a:p>
            <a:pPr marL="742950" lvl="2" indent="-285750">
              <a:buFont typeface="Arial" panose="020B0604020202020204" pitchFamily="34" charset="0"/>
              <a:buChar char="•"/>
            </a:pPr>
            <a:r>
              <a:rPr lang="en-US" dirty="0">
                <a:latin typeface="+mj-lt"/>
              </a:rPr>
              <a:t>As stewards to the taxpayer VTrans seeks the lowest cost alternatives by prioritizing what can be reused and what will be reimbursed by other entities. </a:t>
            </a:r>
          </a:p>
          <a:p>
            <a:pPr marL="742950" lvl="2" indent="-285750">
              <a:buFont typeface="Arial" panose="020B0604020202020204" pitchFamily="34" charset="0"/>
              <a:buChar char="•"/>
            </a:pPr>
            <a:endParaRPr lang="en-US" dirty="0">
              <a:latin typeface="+mj-lt"/>
            </a:endParaRPr>
          </a:p>
          <a:p>
            <a:pPr marL="285750" lvl="1" indent="-285750">
              <a:buFont typeface="Arial" panose="020B0604020202020204" pitchFamily="34" charset="0"/>
              <a:buChar char="•"/>
            </a:pPr>
            <a:r>
              <a:rPr lang="en-US" dirty="0">
                <a:latin typeface="+mj-lt"/>
              </a:rPr>
              <a:t>PCF applications have been filled out on behalf of the Town to dispose of this material and reimburse the Agency for nonparticipating cost. </a:t>
            </a:r>
          </a:p>
          <a:p>
            <a:pPr marL="285750" lvl="1" indent="-285750">
              <a:buFont typeface="Arial" panose="020B0604020202020204" pitchFamily="34" charset="0"/>
              <a:buChar char="•"/>
            </a:pPr>
            <a:endParaRPr lang="en-US" dirty="0">
              <a:latin typeface="+mj-lt"/>
            </a:endParaRPr>
          </a:p>
          <a:p>
            <a:pPr marL="285750" lvl="1" indent="-285750">
              <a:buFont typeface="Arial" panose="020B0604020202020204" pitchFamily="34" charset="0"/>
              <a:buChar char="•"/>
            </a:pPr>
            <a:r>
              <a:rPr lang="en-US" dirty="0">
                <a:latin typeface="+mj-lt"/>
              </a:rPr>
              <a:t> Soil will be tested after all soil in a decision unit has been excavated and prioritized for reuse to minimize disposal costs. </a:t>
            </a:r>
          </a:p>
          <a:p>
            <a:endParaRPr lang="en-US" dirty="0">
              <a:solidFill>
                <a:srgbClr val="944F71"/>
              </a:solidFill>
              <a:latin typeface="Times New Roman" panose="02020603050405020304" pitchFamily="18" charset="0"/>
            </a:endParaRPr>
          </a:p>
          <a:p>
            <a:endParaRPr lang="en-US" dirty="0">
              <a:solidFill>
                <a:srgbClr val="944F71"/>
              </a:solidFill>
              <a:latin typeface="Times New Roman" panose="02020603050405020304" pitchFamily="18" charset="0"/>
            </a:endParaRPr>
          </a:p>
        </p:txBody>
      </p:sp>
    </p:spTree>
    <p:extLst>
      <p:ext uri="{BB962C8B-B14F-4D97-AF65-F5344CB8AC3E}">
        <p14:creationId xmlns:p14="http://schemas.microsoft.com/office/powerpoint/2010/main" val="87913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794CC-4A5C-65BB-8FF2-32D4DC8584F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A8A384E-83D8-65EC-AC2C-396B4D7FA922}"/>
              </a:ext>
            </a:extLst>
          </p:cNvPr>
          <p:cNvPicPr>
            <a:picLocks noChangeAspect="1"/>
          </p:cNvPicPr>
          <p:nvPr/>
        </p:nvPicPr>
        <p:blipFill>
          <a:blip r:embed="rId3"/>
          <a:stretch>
            <a:fillRect/>
          </a:stretch>
        </p:blipFill>
        <p:spPr>
          <a:xfrm>
            <a:off x="0" y="774429"/>
            <a:ext cx="9144000" cy="5984171"/>
          </a:xfrm>
          <a:prstGeom prst="rect">
            <a:avLst/>
          </a:prstGeom>
        </p:spPr>
      </p:pic>
      <p:sp>
        <p:nvSpPr>
          <p:cNvPr id="4" name="Title 3">
            <a:extLst>
              <a:ext uri="{FF2B5EF4-FFF2-40B4-BE49-F238E27FC236}">
                <a16:creationId xmlns:a16="http://schemas.microsoft.com/office/drawing/2014/main" id="{76522650-B3AA-C374-FFB7-BBA74E2DAAFD}"/>
              </a:ext>
            </a:extLst>
          </p:cNvPr>
          <p:cNvSpPr>
            <a:spLocks noGrp="1"/>
          </p:cNvSpPr>
          <p:nvPr>
            <p:ph type="title"/>
          </p:nvPr>
        </p:nvSpPr>
        <p:spPr>
          <a:xfrm>
            <a:off x="0" y="-249236"/>
            <a:ext cx="9163050" cy="1143000"/>
          </a:xfrm>
        </p:spPr>
        <p:txBody>
          <a:bodyPr/>
          <a:lstStyle/>
          <a:p>
            <a:pPr algn="ctr"/>
            <a:r>
              <a:rPr lang="en-US" sz="2800" b="1" dirty="0">
                <a:latin typeface="+mj-lt"/>
              </a:rPr>
              <a:t>Soil Management Decision Units: </a:t>
            </a:r>
          </a:p>
        </p:txBody>
      </p:sp>
      <p:pic>
        <p:nvPicPr>
          <p:cNvPr id="13" name="Picture 12">
            <a:extLst>
              <a:ext uri="{FF2B5EF4-FFF2-40B4-BE49-F238E27FC236}">
                <a16:creationId xmlns:a16="http://schemas.microsoft.com/office/drawing/2014/main" id="{4B432E11-DC98-58F7-A99D-FDFF540EEB5C}"/>
              </a:ext>
            </a:extLst>
          </p:cNvPr>
          <p:cNvPicPr>
            <a:picLocks noChangeAspect="1"/>
          </p:cNvPicPr>
          <p:nvPr/>
        </p:nvPicPr>
        <p:blipFill>
          <a:blip r:embed="rId4"/>
          <a:stretch>
            <a:fillRect/>
          </a:stretch>
        </p:blipFill>
        <p:spPr>
          <a:xfrm>
            <a:off x="4231757" y="774429"/>
            <a:ext cx="4821995" cy="1341573"/>
          </a:xfrm>
          <a:prstGeom prst="rect">
            <a:avLst/>
          </a:prstGeom>
        </p:spPr>
      </p:pic>
    </p:spTree>
    <p:extLst>
      <p:ext uri="{BB962C8B-B14F-4D97-AF65-F5344CB8AC3E}">
        <p14:creationId xmlns:p14="http://schemas.microsoft.com/office/powerpoint/2010/main" val="1268325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4E3F-9477-3D43-0925-D5D90049B0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F1C7A-5CE6-7639-5E9E-EF08CE337069}"/>
              </a:ext>
            </a:extLst>
          </p:cNvPr>
          <p:cNvSpPr>
            <a:spLocks noGrp="1"/>
          </p:cNvSpPr>
          <p:nvPr>
            <p:ph type="title"/>
          </p:nvPr>
        </p:nvSpPr>
        <p:spPr>
          <a:xfrm>
            <a:off x="0" y="0"/>
            <a:ext cx="5434161" cy="1143000"/>
          </a:xfrm>
        </p:spPr>
        <p:txBody>
          <a:bodyPr/>
          <a:lstStyle/>
          <a:p>
            <a:pPr algn="ctr"/>
            <a:r>
              <a:rPr lang="en-US" sz="2800" b="1" dirty="0">
                <a:latin typeface="+mj-lt"/>
              </a:rPr>
              <a:t>Soil Management Location</a:t>
            </a:r>
          </a:p>
        </p:txBody>
      </p:sp>
      <p:pic>
        <p:nvPicPr>
          <p:cNvPr id="5" name="Picture 4">
            <a:extLst>
              <a:ext uri="{FF2B5EF4-FFF2-40B4-BE49-F238E27FC236}">
                <a16:creationId xmlns:a16="http://schemas.microsoft.com/office/drawing/2014/main" id="{5E8E204B-E0D8-FABE-13DE-9CFBE3F14136}"/>
              </a:ext>
            </a:extLst>
          </p:cNvPr>
          <p:cNvPicPr>
            <a:picLocks noChangeAspect="1"/>
          </p:cNvPicPr>
          <p:nvPr/>
        </p:nvPicPr>
        <p:blipFill>
          <a:blip r:embed="rId3"/>
          <a:stretch>
            <a:fillRect/>
          </a:stretch>
        </p:blipFill>
        <p:spPr>
          <a:xfrm>
            <a:off x="287518" y="898449"/>
            <a:ext cx="5306165" cy="5687219"/>
          </a:xfrm>
          <a:prstGeom prst="rect">
            <a:avLst/>
          </a:prstGeom>
        </p:spPr>
      </p:pic>
      <p:sp>
        <p:nvSpPr>
          <p:cNvPr id="10" name="TextBox 9">
            <a:extLst>
              <a:ext uri="{FF2B5EF4-FFF2-40B4-BE49-F238E27FC236}">
                <a16:creationId xmlns:a16="http://schemas.microsoft.com/office/drawing/2014/main" id="{3A733ECC-CE0F-1FE9-FB93-7C0842DB4FA3}"/>
              </a:ext>
            </a:extLst>
          </p:cNvPr>
          <p:cNvSpPr txBox="1"/>
          <p:nvPr/>
        </p:nvSpPr>
        <p:spPr>
          <a:xfrm>
            <a:off x="5881201" y="1143000"/>
            <a:ext cx="2975281" cy="3108543"/>
          </a:xfrm>
          <a:prstGeom prst="rect">
            <a:avLst/>
          </a:prstGeom>
          <a:noFill/>
        </p:spPr>
        <p:txBody>
          <a:bodyPr wrap="square">
            <a:spAutoFit/>
          </a:bodyPr>
          <a:lstStyle/>
          <a:p>
            <a:r>
              <a:rPr lang="en-US" sz="1600" dirty="0">
                <a:latin typeface="+mj-lt"/>
              </a:rPr>
              <a:t>Soil will be managed at the Town owned sandpit:</a:t>
            </a:r>
          </a:p>
          <a:p>
            <a:endParaRPr lang="en-US" sz="1600" dirty="0">
              <a:latin typeface="+mj-lt"/>
            </a:endParaRPr>
          </a:p>
          <a:p>
            <a:r>
              <a:rPr lang="en-US" sz="1600" dirty="0">
                <a:latin typeface="+mj-lt"/>
              </a:rPr>
              <a:t>Site approved for use by VT Department of Environmental Conservation (DEC) </a:t>
            </a:r>
          </a:p>
          <a:p>
            <a:endParaRPr lang="en-US" sz="1600" dirty="0">
              <a:latin typeface="+mj-lt"/>
            </a:endParaRPr>
          </a:p>
          <a:p>
            <a:r>
              <a:rPr lang="en-US" sz="1600" dirty="0">
                <a:latin typeface="+mj-lt"/>
              </a:rPr>
              <a:t>Utility relocation this year (2025)</a:t>
            </a:r>
          </a:p>
          <a:p>
            <a:r>
              <a:rPr lang="en-US" sz="1600" dirty="0">
                <a:latin typeface="+mj-lt"/>
              </a:rPr>
              <a:t>Bridge construction (2026)</a:t>
            </a:r>
          </a:p>
          <a:p>
            <a:endParaRPr lang="en-US" sz="1600" dirty="0">
              <a:latin typeface="+mj-lt"/>
            </a:endParaRPr>
          </a:p>
          <a:p>
            <a:endParaRPr lang="en-US" dirty="0">
              <a:solidFill>
                <a:srgbClr val="944F71"/>
              </a:solidFill>
              <a:latin typeface="Times New Roman" panose="02020603050405020304" pitchFamily="18" charset="0"/>
            </a:endParaRPr>
          </a:p>
          <a:p>
            <a:endParaRPr lang="en-US" sz="1800" dirty="0">
              <a:latin typeface="+mj-lt"/>
            </a:endParaRPr>
          </a:p>
        </p:txBody>
      </p:sp>
    </p:spTree>
    <p:extLst>
      <p:ext uri="{BB962C8B-B14F-4D97-AF65-F5344CB8AC3E}">
        <p14:creationId xmlns:p14="http://schemas.microsoft.com/office/powerpoint/2010/main" val="2503055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E63D3-3C6F-54E4-4D0C-BBB1B804CA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C58E39-76BA-1795-87FA-454BC3C6B9E6}"/>
              </a:ext>
            </a:extLst>
          </p:cNvPr>
          <p:cNvSpPr>
            <a:spLocks noGrp="1"/>
          </p:cNvSpPr>
          <p:nvPr>
            <p:ph type="title"/>
          </p:nvPr>
        </p:nvSpPr>
        <p:spPr>
          <a:xfrm>
            <a:off x="-52336" y="196502"/>
            <a:ext cx="5434161" cy="1143000"/>
          </a:xfrm>
        </p:spPr>
        <p:txBody>
          <a:bodyPr/>
          <a:lstStyle/>
          <a:p>
            <a:pPr algn="ctr"/>
            <a:r>
              <a:rPr lang="en-US" sz="2800" b="1" dirty="0">
                <a:latin typeface="+mj-lt"/>
              </a:rPr>
              <a:t>Vermont DEC I-Rule: </a:t>
            </a:r>
            <a:br>
              <a:rPr lang="en-US" sz="2800" b="1" dirty="0">
                <a:latin typeface="+mj-lt"/>
              </a:rPr>
            </a:br>
            <a:r>
              <a:rPr lang="en-US" sz="2800" b="1" dirty="0">
                <a:latin typeface="+mj-lt"/>
              </a:rPr>
              <a:t>Soil Management Location</a:t>
            </a:r>
          </a:p>
        </p:txBody>
      </p:sp>
      <p:pic>
        <p:nvPicPr>
          <p:cNvPr id="3" name="Picture 2">
            <a:extLst>
              <a:ext uri="{FF2B5EF4-FFF2-40B4-BE49-F238E27FC236}">
                <a16:creationId xmlns:a16="http://schemas.microsoft.com/office/drawing/2014/main" id="{BB254F50-027A-B3CB-4114-988B6F5E997A}"/>
              </a:ext>
            </a:extLst>
          </p:cNvPr>
          <p:cNvPicPr>
            <a:picLocks noChangeAspect="1"/>
          </p:cNvPicPr>
          <p:nvPr/>
        </p:nvPicPr>
        <p:blipFill>
          <a:blip r:embed="rId3"/>
          <a:stretch>
            <a:fillRect/>
          </a:stretch>
        </p:blipFill>
        <p:spPr>
          <a:xfrm>
            <a:off x="94769" y="1648048"/>
            <a:ext cx="8881785" cy="5046818"/>
          </a:xfrm>
          <a:prstGeom prst="rect">
            <a:avLst/>
          </a:prstGeom>
        </p:spPr>
      </p:pic>
      <p:pic>
        <p:nvPicPr>
          <p:cNvPr id="6" name="Picture 5">
            <a:extLst>
              <a:ext uri="{FF2B5EF4-FFF2-40B4-BE49-F238E27FC236}">
                <a16:creationId xmlns:a16="http://schemas.microsoft.com/office/drawing/2014/main" id="{DE66093A-43FE-D995-98D6-55A89E377EDC}"/>
              </a:ext>
            </a:extLst>
          </p:cNvPr>
          <p:cNvPicPr>
            <a:picLocks noChangeAspect="1"/>
          </p:cNvPicPr>
          <p:nvPr/>
        </p:nvPicPr>
        <p:blipFill>
          <a:blip r:embed="rId4"/>
          <a:stretch>
            <a:fillRect/>
          </a:stretch>
        </p:blipFill>
        <p:spPr>
          <a:xfrm>
            <a:off x="167446" y="5537463"/>
            <a:ext cx="1846491" cy="1157402"/>
          </a:xfrm>
          <a:prstGeom prst="rect">
            <a:avLst/>
          </a:prstGeom>
        </p:spPr>
      </p:pic>
      <p:pic>
        <p:nvPicPr>
          <p:cNvPr id="8" name="Picture 7">
            <a:extLst>
              <a:ext uri="{FF2B5EF4-FFF2-40B4-BE49-F238E27FC236}">
                <a16:creationId xmlns:a16="http://schemas.microsoft.com/office/drawing/2014/main" id="{C6910334-4728-FF26-BBB4-06B19C40274A}"/>
              </a:ext>
            </a:extLst>
          </p:cNvPr>
          <p:cNvPicPr>
            <a:picLocks noChangeAspect="1"/>
          </p:cNvPicPr>
          <p:nvPr/>
        </p:nvPicPr>
        <p:blipFill>
          <a:blip r:embed="rId5"/>
          <a:stretch>
            <a:fillRect/>
          </a:stretch>
        </p:blipFill>
        <p:spPr>
          <a:xfrm>
            <a:off x="5381825" y="1030955"/>
            <a:ext cx="3594729" cy="1969644"/>
          </a:xfrm>
          <a:prstGeom prst="rect">
            <a:avLst/>
          </a:prstGeom>
        </p:spPr>
      </p:pic>
    </p:spTree>
    <p:extLst>
      <p:ext uri="{BB962C8B-B14F-4D97-AF65-F5344CB8AC3E}">
        <p14:creationId xmlns:p14="http://schemas.microsoft.com/office/powerpoint/2010/main" val="4239264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FA67-C72D-CAA5-4F52-0BAE2EFB0E5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F014D3-2C00-686D-C84A-7FD1F534A5A0}"/>
              </a:ext>
            </a:extLst>
          </p:cNvPr>
          <p:cNvPicPr>
            <a:picLocks noChangeAspect="1"/>
          </p:cNvPicPr>
          <p:nvPr/>
        </p:nvPicPr>
        <p:blipFill>
          <a:blip r:embed="rId3"/>
          <a:srcRect r="32193"/>
          <a:stretch>
            <a:fillRect/>
          </a:stretch>
        </p:blipFill>
        <p:spPr>
          <a:xfrm>
            <a:off x="5360373" y="3260011"/>
            <a:ext cx="3253253" cy="2628861"/>
          </a:xfrm>
          <a:prstGeom prst="rect">
            <a:avLst/>
          </a:prstGeom>
        </p:spPr>
      </p:pic>
      <p:sp>
        <p:nvSpPr>
          <p:cNvPr id="4" name="Title 3">
            <a:extLst>
              <a:ext uri="{FF2B5EF4-FFF2-40B4-BE49-F238E27FC236}">
                <a16:creationId xmlns:a16="http://schemas.microsoft.com/office/drawing/2014/main" id="{E045C4BB-50D1-21DB-2BBB-0CFBE0A41C97}"/>
              </a:ext>
            </a:extLst>
          </p:cNvPr>
          <p:cNvSpPr>
            <a:spLocks noGrp="1"/>
          </p:cNvSpPr>
          <p:nvPr>
            <p:ph type="title"/>
          </p:nvPr>
        </p:nvSpPr>
        <p:spPr>
          <a:xfrm>
            <a:off x="-19050" y="0"/>
            <a:ext cx="9163050" cy="1143000"/>
          </a:xfrm>
        </p:spPr>
        <p:txBody>
          <a:bodyPr/>
          <a:lstStyle/>
          <a:p>
            <a:pPr algn="ctr"/>
            <a:r>
              <a:rPr lang="en-US" sz="2800" b="1" dirty="0">
                <a:latin typeface="+mj-lt"/>
              </a:rPr>
              <a:t>Vermont DEC I-Rule: </a:t>
            </a:r>
            <a:br>
              <a:rPr lang="en-US" sz="2800" b="1" dirty="0">
                <a:latin typeface="+mj-lt"/>
              </a:rPr>
            </a:br>
            <a:r>
              <a:rPr lang="en-US" sz="2800" b="1" dirty="0">
                <a:latin typeface="+mj-lt"/>
              </a:rPr>
              <a:t>2025 Utility Construction </a:t>
            </a:r>
          </a:p>
        </p:txBody>
      </p:sp>
      <p:pic>
        <p:nvPicPr>
          <p:cNvPr id="12" name="Picture 3" descr="vtrans-logo">
            <a:extLst>
              <a:ext uri="{FF2B5EF4-FFF2-40B4-BE49-F238E27FC236}">
                <a16:creationId xmlns:a16="http://schemas.microsoft.com/office/drawing/2014/main" id="{3E756CA3-0328-3A74-D469-B4112AAC12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F5110D72-A022-1710-FBAC-771C44BE4F75}"/>
              </a:ext>
            </a:extLst>
          </p:cNvPr>
          <p:cNvSpPr txBox="1"/>
          <p:nvPr/>
        </p:nvSpPr>
        <p:spPr>
          <a:xfrm>
            <a:off x="974469" y="1243615"/>
            <a:ext cx="6605587" cy="1815882"/>
          </a:xfrm>
          <a:prstGeom prst="rect">
            <a:avLst/>
          </a:prstGeom>
          <a:noFill/>
        </p:spPr>
        <p:txBody>
          <a:bodyPr wrap="square">
            <a:spAutoFit/>
          </a:bodyPr>
          <a:lstStyle/>
          <a:p>
            <a:pPr marL="285750" indent="-285750">
              <a:buFont typeface="Arial" panose="020B0604020202020204" pitchFamily="34" charset="0"/>
              <a:buChar char="•"/>
            </a:pPr>
            <a:r>
              <a:rPr lang="en-US" sz="1600" u="sng" dirty="0">
                <a:latin typeface="+mj-lt"/>
              </a:rPr>
              <a:t>2025 Utility Relocation Soil Test Performed to Date: </a:t>
            </a:r>
          </a:p>
          <a:p>
            <a:pPr marL="742950" lvl="1" indent="-285750">
              <a:buFont typeface="Arial" panose="020B0604020202020204" pitchFamily="34" charset="0"/>
              <a:buChar char="•"/>
            </a:pPr>
            <a:r>
              <a:rPr lang="en-US" sz="1600" dirty="0">
                <a:latin typeface="+mj-lt"/>
              </a:rPr>
              <a:t>Decision Unit DU-A-US - 0 to 4 feet south of the bridge</a:t>
            </a:r>
          </a:p>
          <a:p>
            <a:pPr marL="1200150" lvl="2" indent="-285750">
              <a:buFont typeface="Arial" panose="020B0604020202020204" pitchFamily="34" charset="0"/>
              <a:buChar char="•"/>
            </a:pPr>
            <a:r>
              <a:rPr lang="en-US" sz="1600" dirty="0">
                <a:latin typeface="+mj-lt"/>
              </a:rPr>
              <a:t> This location was within the roadway prism </a:t>
            </a:r>
            <a:r>
              <a:rPr lang="en-US" sz="1600" u="sng" dirty="0">
                <a:latin typeface="+mj-lt"/>
              </a:rPr>
              <a:t>not</a:t>
            </a:r>
            <a:r>
              <a:rPr lang="en-US" sz="1600" dirty="0">
                <a:latin typeface="+mj-lt"/>
              </a:rPr>
              <a:t> within the area labeled as a petroleum impacted . </a:t>
            </a:r>
          </a:p>
          <a:p>
            <a:pPr marL="742950" lvl="1" indent="-285750">
              <a:buFont typeface="Arial" panose="020B0604020202020204" pitchFamily="34" charset="0"/>
              <a:buChar char="•"/>
            </a:pPr>
            <a:r>
              <a:rPr lang="en-US" sz="1600" dirty="0">
                <a:latin typeface="+mj-lt"/>
              </a:rPr>
              <a:t> Testing came back under within urban soil criteria so the Town may reuse this soil within the same urban background area defined by the ANR ATLAS. </a:t>
            </a:r>
            <a:endParaRPr lang="en-US" sz="1600" dirty="0">
              <a:solidFill>
                <a:srgbClr val="944F71"/>
              </a:solidFill>
              <a:latin typeface="Times New Roman" panose="02020603050405020304" pitchFamily="18" charset="0"/>
            </a:endParaRPr>
          </a:p>
        </p:txBody>
      </p:sp>
      <p:sp>
        <p:nvSpPr>
          <p:cNvPr id="7" name="Rectangle 6">
            <a:extLst>
              <a:ext uri="{FF2B5EF4-FFF2-40B4-BE49-F238E27FC236}">
                <a16:creationId xmlns:a16="http://schemas.microsoft.com/office/drawing/2014/main" id="{EF8ED043-7084-C647-E17A-A90D3A79CE53}"/>
              </a:ext>
            </a:extLst>
          </p:cNvPr>
          <p:cNvSpPr/>
          <p:nvPr/>
        </p:nvSpPr>
        <p:spPr>
          <a:xfrm>
            <a:off x="5463540" y="5116076"/>
            <a:ext cx="3246120" cy="175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1303CE6-6FC3-18E3-D901-659780C5009A}"/>
              </a:ext>
            </a:extLst>
          </p:cNvPr>
          <p:cNvPicPr>
            <a:picLocks noChangeAspect="1"/>
          </p:cNvPicPr>
          <p:nvPr/>
        </p:nvPicPr>
        <p:blipFill>
          <a:blip r:embed="rId5"/>
          <a:stretch>
            <a:fillRect/>
          </a:stretch>
        </p:blipFill>
        <p:spPr>
          <a:xfrm>
            <a:off x="243839" y="3404579"/>
            <a:ext cx="4777381" cy="2667888"/>
          </a:xfrm>
          <a:prstGeom prst="rect">
            <a:avLst/>
          </a:prstGeom>
        </p:spPr>
      </p:pic>
      <p:sp>
        <p:nvSpPr>
          <p:cNvPr id="10" name="Rectangle 9">
            <a:extLst>
              <a:ext uri="{FF2B5EF4-FFF2-40B4-BE49-F238E27FC236}">
                <a16:creationId xmlns:a16="http://schemas.microsoft.com/office/drawing/2014/main" id="{53C76456-863D-721B-B961-21E7C90CB825}"/>
              </a:ext>
            </a:extLst>
          </p:cNvPr>
          <p:cNvSpPr/>
          <p:nvPr/>
        </p:nvSpPr>
        <p:spPr>
          <a:xfrm>
            <a:off x="640080" y="4049720"/>
            <a:ext cx="449580" cy="313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51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118156"/>
            <a:ext cx="8229600" cy="1143000"/>
          </a:xfrm>
        </p:spPr>
        <p:txBody>
          <a:bodyPr/>
          <a:lstStyle/>
          <a:p>
            <a:pPr algn="ctr"/>
            <a:r>
              <a:rPr lang="en-US" altLang="en-US" sz="2800" b="1" dirty="0">
                <a:solidFill>
                  <a:schemeClr val="accent1"/>
                </a:solidFill>
                <a:latin typeface="+mj-lt"/>
              </a:rPr>
              <a:t>Description of Terms Used (1 of 2) </a:t>
            </a:r>
          </a:p>
        </p:txBody>
      </p:sp>
      <p:pic>
        <p:nvPicPr>
          <p:cNvPr id="20" name="Picture 19">
            <a:extLst>
              <a:ext uri="{FF2B5EF4-FFF2-40B4-BE49-F238E27FC236}">
                <a16:creationId xmlns:a16="http://schemas.microsoft.com/office/drawing/2014/main" id="{B3992948-2EF3-4DE5-B63C-337E113298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09"/>
          <a:stretch/>
        </p:blipFill>
        <p:spPr bwMode="auto">
          <a:xfrm>
            <a:off x="296092" y="1102957"/>
            <a:ext cx="8752114" cy="506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vtrans-logo">
            <a:extLst>
              <a:ext uri="{FF2B5EF4-FFF2-40B4-BE49-F238E27FC236}">
                <a16:creationId xmlns:a16="http://schemas.microsoft.com/office/drawing/2014/main" id="{3B39DDC7-6E11-8415-F820-C045199F2F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6554"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24888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118156"/>
            <a:ext cx="8229600" cy="1143000"/>
          </a:xfrm>
        </p:spPr>
        <p:txBody>
          <a:bodyPr/>
          <a:lstStyle/>
          <a:p>
            <a:r>
              <a:rPr lang="en-US" altLang="en-US" sz="2800" b="1" dirty="0">
                <a:latin typeface="+mj-lt"/>
              </a:rPr>
              <a:t>Town Share: ACT 153 of the 2012 Legislative Session</a:t>
            </a:r>
          </a:p>
        </p:txBody>
      </p:sp>
      <p:graphicFrame>
        <p:nvGraphicFramePr>
          <p:cNvPr id="2" name="Table 1">
            <a:extLst>
              <a:ext uri="{FF2B5EF4-FFF2-40B4-BE49-F238E27FC236}">
                <a16:creationId xmlns:a16="http://schemas.microsoft.com/office/drawing/2014/main" id="{E3C123F7-EF51-49F4-9C82-A90FC45DC8F5}"/>
              </a:ext>
            </a:extLst>
          </p:cNvPr>
          <p:cNvGraphicFramePr>
            <a:graphicFrameLocks noGrp="1"/>
          </p:cNvGraphicFramePr>
          <p:nvPr/>
        </p:nvGraphicFramePr>
        <p:xfrm>
          <a:off x="1676400" y="1456460"/>
          <a:ext cx="5715001" cy="2067282"/>
        </p:xfrm>
        <a:graphic>
          <a:graphicData uri="http://schemas.openxmlformats.org/drawingml/2006/table">
            <a:tbl>
              <a:tblPr firstRow="1" firstCol="1" bandRow="1">
                <a:tableStyleId>{5C22544A-7EE6-4342-B048-85BDC9FD1C3A}</a:tableStyleId>
              </a:tblPr>
              <a:tblGrid>
                <a:gridCol w="1745277">
                  <a:extLst>
                    <a:ext uri="{9D8B030D-6E8A-4147-A177-3AD203B41FA5}">
                      <a16:colId xmlns:a16="http://schemas.microsoft.com/office/drawing/2014/main" val="112067036"/>
                    </a:ext>
                  </a:extLst>
                </a:gridCol>
                <a:gridCol w="2041350">
                  <a:extLst>
                    <a:ext uri="{9D8B030D-6E8A-4147-A177-3AD203B41FA5}">
                      <a16:colId xmlns:a16="http://schemas.microsoft.com/office/drawing/2014/main" val="1695960928"/>
                    </a:ext>
                  </a:extLst>
                </a:gridCol>
                <a:gridCol w="1928374">
                  <a:extLst>
                    <a:ext uri="{9D8B030D-6E8A-4147-A177-3AD203B41FA5}">
                      <a16:colId xmlns:a16="http://schemas.microsoft.com/office/drawing/2014/main" val="5272477"/>
                    </a:ext>
                  </a:extLst>
                </a:gridCol>
              </a:tblGrid>
              <a:tr h="373372">
                <a:tc>
                  <a:txBody>
                    <a:bodyPr/>
                    <a:lstStyle/>
                    <a:p>
                      <a:pPr marL="0" marR="0">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tc>
                <a:tc gridSpan="2">
                  <a:txBody>
                    <a:bodyPr/>
                    <a:lstStyle/>
                    <a:p>
                      <a:pPr marL="0" marR="0" algn="ctr">
                        <a:lnSpc>
                          <a:spcPct val="105000"/>
                        </a:lnSpc>
                        <a:spcBef>
                          <a:spcPts val="0"/>
                        </a:spcBef>
                        <a:spcAft>
                          <a:spcPts val="0"/>
                        </a:spcAft>
                      </a:pPr>
                      <a:r>
                        <a:rPr lang="en-US" sz="2000" dirty="0">
                          <a:effectLst/>
                        </a:rPr>
                        <a:t>Local Share</a:t>
                      </a:r>
                      <a:endParaRPr lang="en-US" sz="2000" dirty="0">
                        <a:effectLst/>
                        <a:latin typeface="Calibri" panose="020F0502020204030204" pitchFamily="34" charset="0"/>
                        <a:ea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89367172"/>
                  </a:ext>
                </a:extLst>
              </a:tr>
              <a:tr h="762465">
                <a:tc>
                  <a:txBody>
                    <a:bodyPr/>
                    <a:lstStyle/>
                    <a:p>
                      <a:pPr marL="0" marR="0">
                        <a:lnSpc>
                          <a:spcPct val="10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a:effectLst/>
                        </a:rPr>
                        <a:t>Road Closed During Construction</a:t>
                      </a:r>
                      <a:endParaRPr lang="en-US" sz="20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lnSpc>
                          <a:spcPct val="105000"/>
                        </a:lnSpc>
                        <a:spcBef>
                          <a:spcPts val="0"/>
                        </a:spcBef>
                        <a:spcAft>
                          <a:spcPts val="0"/>
                        </a:spcAft>
                      </a:pPr>
                      <a:r>
                        <a:rPr lang="en-US" sz="2000" dirty="0">
                          <a:effectLst/>
                        </a:rPr>
                        <a:t>Road Open During Construction</a:t>
                      </a:r>
                      <a:endParaRPr lang="en-US"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447700910"/>
                  </a:ext>
                </a:extLst>
              </a:tr>
              <a:tr h="373372">
                <a:tc>
                  <a:txBody>
                    <a:bodyPr/>
                    <a:lstStyle/>
                    <a:p>
                      <a:pPr marL="0" marR="0">
                        <a:lnSpc>
                          <a:spcPct val="105000"/>
                        </a:lnSpc>
                        <a:spcBef>
                          <a:spcPts val="0"/>
                        </a:spcBef>
                        <a:spcAft>
                          <a:spcPts val="0"/>
                        </a:spcAft>
                      </a:pPr>
                      <a:r>
                        <a:rPr lang="en-US" sz="2000">
                          <a:effectLst/>
                        </a:rPr>
                        <a:t>Rehabilitation</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5000"/>
                        </a:lnSpc>
                        <a:spcBef>
                          <a:spcPts val="0"/>
                        </a:spcBef>
                        <a:spcAft>
                          <a:spcPts val="0"/>
                        </a:spcAft>
                      </a:pPr>
                      <a:r>
                        <a:rPr lang="en-US" sz="2000" dirty="0">
                          <a:effectLst/>
                        </a:rPr>
                        <a:t>2.5%</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5000"/>
                        </a:lnSpc>
                        <a:spcBef>
                          <a:spcPts val="0"/>
                        </a:spcBef>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96459098"/>
                  </a:ext>
                </a:extLst>
              </a:tr>
              <a:tr h="373372">
                <a:tc>
                  <a:txBody>
                    <a:bodyPr/>
                    <a:lstStyle/>
                    <a:p>
                      <a:pPr marL="0" marR="0">
                        <a:lnSpc>
                          <a:spcPct val="105000"/>
                        </a:lnSpc>
                        <a:spcBef>
                          <a:spcPts val="0"/>
                        </a:spcBef>
                        <a:spcAft>
                          <a:spcPts val="0"/>
                        </a:spcAft>
                      </a:pPr>
                      <a:r>
                        <a:rPr lang="en-US" sz="2000">
                          <a:effectLst/>
                        </a:rPr>
                        <a:t>Replacement</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5000"/>
                        </a:lnSpc>
                        <a:spcBef>
                          <a:spcPts val="0"/>
                        </a:spcBef>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05000"/>
                        </a:lnSpc>
                        <a:spcBef>
                          <a:spcPts val="0"/>
                        </a:spcBef>
                        <a:spcAft>
                          <a:spcPts val="0"/>
                        </a:spcAft>
                      </a:pPr>
                      <a:r>
                        <a:rPr lang="en-US" sz="2000" dirty="0">
                          <a:effectLst/>
                        </a:rPr>
                        <a:t>10%</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6009551"/>
                  </a:ext>
                </a:extLst>
              </a:tr>
            </a:tbl>
          </a:graphicData>
        </a:graphic>
      </p:graphicFrame>
      <p:sp>
        <p:nvSpPr>
          <p:cNvPr id="4" name="Rectangle 3">
            <a:extLst>
              <a:ext uri="{FF2B5EF4-FFF2-40B4-BE49-F238E27FC236}">
                <a16:creationId xmlns:a16="http://schemas.microsoft.com/office/drawing/2014/main" id="{D4A57869-C0FB-4ED9-9B19-B321B1615111}"/>
              </a:ext>
            </a:extLst>
          </p:cNvPr>
          <p:cNvSpPr/>
          <p:nvPr/>
        </p:nvSpPr>
        <p:spPr>
          <a:xfrm>
            <a:off x="457200" y="4115240"/>
            <a:ext cx="7990458" cy="2123658"/>
          </a:xfrm>
          <a:prstGeom prst="rect">
            <a:avLst/>
          </a:prstGeom>
        </p:spPr>
        <p:txBody>
          <a:bodyPr wrap="square">
            <a:spAutoFit/>
          </a:bodyPr>
          <a:lstStyle/>
          <a:p>
            <a:pPr marL="631825" lvl="0" indent="-233363" eaLnBrk="0" hangingPunct="0">
              <a:spcBef>
                <a:spcPct val="20000"/>
              </a:spcBef>
              <a:buClr>
                <a:srgbClr val="92D050"/>
              </a:buClr>
              <a:buFont typeface="Wingdings" pitchFamily="2" charset="2"/>
              <a:buChar char="§"/>
            </a:pPr>
            <a:r>
              <a:rPr lang="en-US" sz="2000" dirty="0">
                <a:latin typeface="+mj-lt"/>
                <a:cs typeface="Segoe UI" panose="020B0502040204020203" pitchFamily="34" charset="0"/>
              </a:rPr>
              <a:t>Per Act 153, the local share is reduced by 50% for rehabilitating versus replacement </a:t>
            </a:r>
          </a:p>
          <a:p>
            <a:pPr marL="398462" lvl="0" eaLnBrk="0" hangingPunct="0">
              <a:spcBef>
                <a:spcPct val="20000"/>
              </a:spcBef>
              <a:buClr>
                <a:srgbClr val="92D050"/>
              </a:buClr>
            </a:pPr>
            <a:endParaRPr lang="en-US" sz="2000" dirty="0">
              <a:latin typeface="+mj-lt"/>
              <a:cs typeface="Segoe UI" panose="020B0502040204020203" pitchFamily="34" charset="0"/>
            </a:endParaRPr>
          </a:p>
          <a:p>
            <a:pPr marL="631825" indent="-233363" eaLnBrk="0" hangingPunct="0">
              <a:spcBef>
                <a:spcPct val="20000"/>
              </a:spcBef>
              <a:buClr>
                <a:srgbClr val="92D050"/>
              </a:buClr>
              <a:buFont typeface="Wingdings" pitchFamily="2" charset="2"/>
              <a:buChar char="§"/>
            </a:pPr>
            <a:r>
              <a:rPr lang="en-US" sz="2000" dirty="0">
                <a:latin typeface="+mj-lt"/>
                <a:cs typeface="Segoe UI" panose="020B0502040204020203" pitchFamily="34" charset="0"/>
              </a:rPr>
              <a:t>Per Act 153, the local share is reduced by 50% for closing the road to traffic during construction</a:t>
            </a:r>
          </a:p>
          <a:p>
            <a:pPr marL="631825" lvl="0" indent="-233363" eaLnBrk="0" hangingPunct="0">
              <a:spcBef>
                <a:spcPct val="20000"/>
              </a:spcBef>
              <a:buClr>
                <a:srgbClr val="92D050"/>
              </a:buClr>
              <a:buFont typeface="Wingdings" pitchFamily="2" charset="2"/>
              <a:buChar char="§"/>
            </a:pPr>
            <a:endParaRPr lang="en-US" sz="2000" dirty="0">
              <a:solidFill>
                <a:prstClr val="white">
                  <a:lumMod val="50000"/>
                </a:prstClr>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B0721FDA-A2EE-3987-1CEE-7C243CF9C581}"/>
              </a:ext>
            </a:extLst>
          </p:cNvPr>
          <p:cNvSpPr/>
          <p:nvPr/>
        </p:nvSpPr>
        <p:spPr>
          <a:xfrm>
            <a:off x="1676400" y="3202426"/>
            <a:ext cx="3728720" cy="32131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rgbClr val="FF0000"/>
                </a:solidFill>
              </a:ln>
              <a:noFill/>
            </a:endParaRPr>
          </a:p>
        </p:txBody>
      </p:sp>
      <p:pic>
        <p:nvPicPr>
          <p:cNvPr id="6" name="Picture 3" descr="vtrans-logo">
            <a:extLst>
              <a:ext uri="{FF2B5EF4-FFF2-40B4-BE49-F238E27FC236}">
                <a16:creationId xmlns:a16="http://schemas.microsoft.com/office/drawing/2014/main" id="{19014C38-20F7-162E-7558-7F71CEB83E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721704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7B59-BCCC-BC76-EBD6-FC07865C1A31}"/>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B1D545FD-CF13-8F82-766F-E631F47C0F69}"/>
              </a:ext>
            </a:extLst>
          </p:cNvPr>
          <p:cNvSpPr>
            <a:spLocks noGrp="1"/>
          </p:cNvSpPr>
          <p:nvPr>
            <p:ph type="title"/>
          </p:nvPr>
        </p:nvSpPr>
        <p:spPr>
          <a:xfrm>
            <a:off x="-1" y="0"/>
            <a:ext cx="9153331" cy="1143000"/>
          </a:xfrm>
        </p:spPr>
        <p:txBody>
          <a:bodyPr/>
          <a:lstStyle/>
          <a:p>
            <a:r>
              <a:rPr lang="en-US" sz="2800" b="1" dirty="0">
                <a:latin typeface="+mj-lt"/>
              </a:rPr>
              <a:t>Total Cost Estimate</a:t>
            </a:r>
          </a:p>
        </p:txBody>
      </p:sp>
      <p:pic>
        <p:nvPicPr>
          <p:cNvPr id="2" name="Picture 3" descr="vtrans-logo">
            <a:extLst>
              <a:ext uri="{FF2B5EF4-FFF2-40B4-BE49-F238E27FC236}">
                <a16:creationId xmlns:a16="http://schemas.microsoft.com/office/drawing/2014/main" id="{7A84578F-88B1-9E92-A66A-0DE7487FA2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3" name="Table 2">
            <a:extLst>
              <a:ext uri="{FF2B5EF4-FFF2-40B4-BE49-F238E27FC236}">
                <a16:creationId xmlns:a16="http://schemas.microsoft.com/office/drawing/2014/main" id="{9B67BE68-F963-6326-2195-521208294DB7}"/>
              </a:ext>
            </a:extLst>
          </p:cNvPr>
          <p:cNvGraphicFramePr>
            <a:graphicFrameLocks noGrp="1"/>
          </p:cNvGraphicFramePr>
          <p:nvPr>
            <p:extLst>
              <p:ext uri="{D42A27DB-BD31-4B8C-83A1-F6EECF244321}">
                <p14:modId xmlns:p14="http://schemas.microsoft.com/office/powerpoint/2010/main" val="155807416"/>
              </p:ext>
            </p:extLst>
          </p:nvPr>
        </p:nvGraphicFramePr>
        <p:xfrm>
          <a:off x="485775" y="1143000"/>
          <a:ext cx="8366954" cy="3813237"/>
        </p:xfrm>
        <a:graphic>
          <a:graphicData uri="http://schemas.openxmlformats.org/drawingml/2006/table">
            <a:tbl>
              <a:tblPr firstRow="1" bandRow="1">
                <a:tableStyleId>{5C22544A-7EE6-4342-B048-85BDC9FD1C3A}</a:tableStyleId>
              </a:tblPr>
              <a:tblGrid>
                <a:gridCol w="1885950">
                  <a:extLst>
                    <a:ext uri="{9D8B030D-6E8A-4147-A177-3AD203B41FA5}">
                      <a16:colId xmlns:a16="http://schemas.microsoft.com/office/drawing/2014/main" val="2485095199"/>
                    </a:ext>
                  </a:extLst>
                </a:gridCol>
                <a:gridCol w="2409825">
                  <a:extLst>
                    <a:ext uri="{9D8B030D-6E8A-4147-A177-3AD203B41FA5}">
                      <a16:colId xmlns:a16="http://schemas.microsoft.com/office/drawing/2014/main" val="1117928449"/>
                    </a:ext>
                  </a:extLst>
                </a:gridCol>
                <a:gridCol w="2143125">
                  <a:extLst>
                    <a:ext uri="{9D8B030D-6E8A-4147-A177-3AD203B41FA5}">
                      <a16:colId xmlns:a16="http://schemas.microsoft.com/office/drawing/2014/main" val="2062144401"/>
                    </a:ext>
                  </a:extLst>
                </a:gridCol>
                <a:gridCol w="1928054">
                  <a:extLst>
                    <a:ext uri="{9D8B030D-6E8A-4147-A177-3AD203B41FA5}">
                      <a16:colId xmlns:a16="http://schemas.microsoft.com/office/drawing/2014/main" val="3280832041"/>
                    </a:ext>
                  </a:extLst>
                </a:gridCol>
              </a:tblGrid>
              <a:tr h="727885">
                <a:tc>
                  <a:txBody>
                    <a:bodyPr/>
                    <a:lstStyle/>
                    <a:p>
                      <a:endParaRPr lang="en-US" sz="1400" dirty="0"/>
                    </a:p>
                  </a:txBody>
                  <a:tcPr/>
                </a:tc>
                <a:tc>
                  <a:txBody>
                    <a:bodyPr/>
                    <a:lstStyle/>
                    <a:p>
                      <a:pPr algn="ctr"/>
                      <a:r>
                        <a:rPr lang="en-US" sz="1400" dirty="0"/>
                        <a:t>2025 Final PS&amp;E</a:t>
                      </a:r>
                    </a:p>
                  </a:txBody>
                  <a:tcPr/>
                </a:tc>
                <a:tc>
                  <a:txBody>
                    <a:bodyPr/>
                    <a:lstStyle/>
                    <a:p>
                      <a:pPr algn="ctr"/>
                      <a:r>
                        <a:rPr lang="en-US" sz="1400" dirty="0"/>
                        <a:t>Expended to Date</a:t>
                      </a:r>
                    </a:p>
                    <a:p>
                      <a:pPr algn="ctr"/>
                      <a:endParaRPr lang="en-US" sz="1400" dirty="0"/>
                    </a:p>
                    <a:p>
                      <a:pPr algn="ctr"/>
                      <a:endParaRPr lang="en-US" sz="1400" dirty="0"/>
                    </a:p>
                  </a:txBody>
                  <a:tcPr/>
                </a:tc>
                <a:tc>
                  <a:txBody>
                    <a:bodyPr/>
                    <a:lstStyle/>
                    <a:p>
                      <a:pPr algn="ctr"/>
                      <a:r>
                        <a:rPr lang="en-US" sz="1400" dirty="0"/>
                        <a:t>Town Share</a:t>
                      </a:r>
                    </a:p>
                  </a:txBody>
                  <a:tcPr/>
                </a:tc>
                <a:extLst>
                  <a:ext uri="{0D108BD9-81ED-4DB2-BD59-A6C34878D82A}">
                    <a16:rowId xmlns:a16="http://schemas.microsoft.com/office/drawing/2014/main" val="1445501090"/>
                  </a:ext>
                </a:extLst>
              </a:tr>
              <a:tr h="727885">
                <a:tc>
                  <a:txBody>
                    <a:bodyPr/>
                    <a:lstStyle/>
                    <a:p>
                      <a:r>
                        <a:rPr lang="en-US" sz="1400" dirty="0"/>
                        <a:t>Preliminary Engineering &amp; ROW</a:t>
                      </a:r>
                    </a:p>
                    <a:p>
                      <a:r>
                        <a:rPr lang="en-US" sz="1400" dirty="0"/>
                        <a:t>(5% Town) </a:t>
                      </a:r>
                    </a:p>
                  </a:txBody>
                  <a:tcPr/>
                </a:tc>
                <a:tc>
                  <a:txBody>
                    <a:bodyPr/>
                    <a:lstStyle/>
                    <a:p>
                      <a:pPr algn="ctr"/>
                      <a:r>
                        <a:rPr lang="en-US" sz="1400" dirty="0"/>
                        <a:t>$1,900,000.00</a:t>
                      </a:r>
                    </a:p>
                  </a:txBody>
                  <a:tcPr/>
                </a:tc>
                <a:tc>
                  <a:txBody>
                    <a:bodyPr/>
                    <a:lstStyle/>
                    <a:p>
                      <a:pPr algn="ctr"/>
                      <a:r>
                        <a:rPr lang="en-US" sz="1400" dirty="0"/>
                        <a:t>$1,666,301.67</a:t>
                      </a:r>
                    </a:p>
                  </a:txBody>
                  <a:tcPr/>
                </a:tc>
                <a:tc>
                  <a:txBody>
                    <a:bodyPr/>
                    <a:lstStyle/>
                    <a:p>
                      <a:pPr algn="ctr"/>
                      <a:r>
                        <a:rPr lang="en-US" sz="1400" dirty="0"/>
                        <a:t>$95,000.00</a:t>
                      </a:r>
                    </a:p>
                  </a:txBody>
                  <a:tcPr/>
                </a:tc>
                <a:extLst>
                  <a:ext uri="{0D108BD9-81ED-4DB2-BD59-A6C34878D82A}">
                    <a16:rowId xmlns:a16="http://schemas.microsoft.com/office/drawing/2014/main" val="956494728"/>
                  </a:ext>
                </a:extLst>
              </a:tr>
              <a:tr h="727885">
                <a:tc>
                  <a:txBody>
                    <a:bodyPr/>
                    <a:lstStyle/>
                    <a:p>
                      <a:r>
                        <a:rPr lang="en-US" sz="1400" dirty="0"/>
                        <a:t>Construction w/ Engineering, Contingency, Misc. </a:t>
                      </a:r>
                    </a:p>
                    <a:p>
                      <a:r>
                        <a:rPr lang="en-US" sz="1400" dirty="0"/>
                        <a:t>(5% Town) </a:t>
                      </a:r>
                    </a:p>
                  </a:txBody>
                  <a:tcPr/>
                </a:tc>
                <a:tc>
                  <a:txBody>
                    <a:bodyPr/>
                    <a:lstStyle/>
                    <a:p>
                      <a:pPr algn="ctr"/>
                      <a:r>
                        <a:rPr lang="en-US" sz="1400" kern="1200" dirty="0">
                          <a:solidFill>
                            <a:schemeClr val="dk1"/>
                          </a:solidFill>
                          <a:latin typeface="+mn-lt"/>
                          <a:ea typeface="+mn-ea"/>
                          <a:cs typeface="+mn-cs"/>
                        </a:rPr>
                        <a:t>$11,055,783.00</a:t>
                      </a:r>
                    </a:p>
                  </a:txBody>
                  <a:tcPr/>
                </a:tc>
                <a:tc>
                  <a:txBody>
                    <a:bodyPr/>
                    <a:lstStyle/>
                    <a:p>
                      <a:pPr algn="ctr"/>
                      <a:r>
                        <a:rPr lang="en-US" sz="1400" dirty="0"/>
                        <a:t>$0.00</a:t>
                      </a:r>
                    </a:p>
                    <a:p>
                      <a:pPr algn="ctr"/>
                      <a:endParaRPr lang="en-US" sz="1400" dirty="0"/>
                    </a:p>
                  </a:txBody>
                  <a:tcPr/>
                </a:tc>
                <a:tc>
                  <a:txBody>
                    <a:bodyPr/>
                    <a:lstStyle/>
                    <a:p>
                      <a:pPr algn="ctr"/>
                      <a:r>
                        <a:rPr lang="en-US" sz="1400" dirty="0"/>
                        <a:t>$552,789.15</a:t>
                      </a:r>
                    </a:p>
                  </a:txBody>
                  <a:tcPr/>
                </a:tc>
                <a:extLst>
                  <a:ext uri="{0D108BD9-81ED-4DB2-BD59-A6C34878D82A}">
                    <a16:rowId xmlns:a16="http://schemas.microsoft.com/office/drawing/2014/main" val="1391103719"/>
                  </a:ext>
                </a:extLst>
              </a:tr>
              <a:tr h="515585">
                <a:tc>
                  <a:txBody>
                    <a:bodyPr/>
                    <a:lstStyle/>
                    <a:p>
                      <a:r>
                        <a:rPr lang="en-US" sz="1400" dirty="0"/>
                        <a:t>Soil Disposal </a:t>
                      </a:r>
                    </a:p>
                    <a:p>
                      <a:r>
                        <a:rPr lang="en-US" sz="1400" dirty="0"/>
                        <a:t>(100% Town)  </a:t>
                      </a:r>
                    </a:p>
                  </a:txBody>
                  <a:tcPr/>
                </a:tc>
                <a:tc>
                  <a:txBody>
                    <a:bodyPr/>
                    <a:lstStyle/>
                    <a:p>
                      <a:pPr algn="ctr"/>
                      <a:r>
                        <a:rPr lang="en-US" sz="1400" dirty="0"/>
                        <a:t>$500,000.00</a:t>
                      </a:r>
                    </a:p>
                  </a:txBody>
                  <a:tcPr/>
                </a:tc>
                <a:tc>
                  <a:txBody>
                    <a:bodyPr/>
                    <a:lstStyle/>
                    <a:p>
                      <a:pPr algn="ctr"/>
                      <a:r>
                        <a:rPr lang="en-US" sz="1400" dirty="0"/>
                        <a:t>$0.00</a:t>
                      </a:r>
                    </a:p>
                  </a:txBody>
                  <a:tcPr/>
                </a:tc>
                <a:tc>
                  <a:txBody>
                    <a:bodyPr/>
                    <a:lstStyle/>
                    <a:p>
                      <a:pPr algn="ctr"/>
                      <a:r>
                        <a:rPr lang="en-US" sz="1400" dirty="0"/>
                        <a:t>$500,000.00</a:t>
                      </a:r>
                    </a:p>
                  </a:txBody>
                  <a:tcPr/>
                </a:tc>
                <a:extLst>
                  <a:ext uri="{0D108BD9-81ED-4DB2-BD59-A6C34878D82A}">
                    <a16:rowId xmlns:a16="http://schemas.microsoft.com/office/drawing/2014/main" val="4110930036"/>
                  </a:ext>
                </a:extLst>
              </a:tr>
              <a:tr h="368997">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97112053"/>
                  </a:ext>
                </a:extLst>
              </a:tr>
              <a:tr h="368997">
                <a:tc>
                  <a:txBody>
                    <a:bodyPr/>
                    <a:lstStyle/>
                    <a:p>
                      <a:r>
                        <a:rPr lang="en-US" sz="1400" b="1" dirty="0"/>
                        <a:t>TOTAL COST EST. </a:t>
                      </a:r>
                    </a:p>
                  </a:txBody>
                  <a:tcPr/>
                </a:tc>
                <a:tc>
                  <a:txBody>
                    <a:bodyPr/>
                    <a:lstStyle/>
                    <a:p>
                      <a:r>
                        <a:rPr lang="en-US" sz="1400" b="1" dirty="0"/>
                        <a:t>$13,455,783.00</a:t>
                      </a:r>
                    </a:p>
                  </a:txBody>
                  <a:tcPr/>
                </a:tc>
                <a:tc>
                  <a:txBody>
                    <a:bodyPr/>
                    <a:lstStyle/>
                    <a:p>
                      <a:endParaRPr lang="en-US" sz="1400" b="1" dirty="0"/>
                    </a:p>
                  </a:txBody>
                  <a:tcPr/>
                </a:tc>
                <a:tc>
                  <a:txBody>
                    <a:bodyPr/>
                    <a:lstStyle/>
                    <a:p>
                      <a:r>
                        <a:rPr lang="en-US" sz="1400" b="1" dirty="0"/>
                        <a:t>$647.789.15 + Soil Disposal</a:t>
                      </a:r>
                    </a:p>
                  </a:txBody>
                  <a:tcPr/>
                </a:tc>
                <a:extLst>
                  <a:ext uri="{0D108BD9-81ED-4DB2-BD59-A6C34878D82A}">
                    <a16:rowId xmlns:a16="http://schemas.microsoft.com/office/drawing/2014/main" val="1125910833"/>
                  </a:ext>
                </a:extLst>
              </a:tr>
            </a:tbl>
          </a:graphicData>
        </a:graphic>
      </p:graphicFrame>
    </p:spTree>
    <p:extLst>
      <p:ext uri="{BB962C8B-B14F-4D97-AF65-F5344CB8AC3E}">
        <p14:creationId xmlns:p14="http://schemas.microsoft.com/office/powerpoint/2010/main" val="1093206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CCF7-EBB6-D51B-4166-18349490BEF4}"/>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CE6C6F81-6136-906B-B599-419420824878}"/>
              </a:ext>
            </a:extLst>
          </p:cNvPr>
          <p:cNvSpPr>
            <a:spLocks noGrp="1"/>
          </p:cNvSpPr>
          <p:nvPr>
            <p:ph type="title"/>
          </p:nvPr>
        </p:nvSpPr>
        <p:spPr>
          <a:xfrm>
            <a:off x="-1" y="0"/>
            <a:ext cx="9153331" cy="1143000"/>
          </a:xfrm>
        </p:spPr>
        <p:txBody>
          <a:bodyPr/>
          <a:lstStyle/>
          <a:p>
            <a:r>
              <a:rPr lang="en-US" sz="2800" b="1" dirty="0">
                <a:latin typeface="+mj-lt"/>
              </a:rPr>
              <a:t>Previous Estimate Comparison</a:t>
            </a:r>
          </a:p>
        </p:txBody>
      </p:sp>
      <p:pic>
        <p:nvPicPr>
          <p:cNvPr id="2" name="Picture 3" descr="vtrans-logo">
            <a:extLst>
              <a:ext uri="{FF2B5EF4-FFF2-40B4-BE49-F238E27FC236}">
                <a16:creationId xmlns:a16="http://schemas.microsoft.com/office/drawing/2014/main" id="{1DDE09E2-D163-C195-FB98-201932A72C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3" name="Table 2">
            <a:extLst>
              <a:ext uri="{FF2B5EF4-FFF2-40B4-BE49-F238E27FC236}">
                <a16:creationId xmlns:a16="http://schemas.microsoft.com/office/drawing/2014/main" id="{F7FEFFEF-372F-20E1-E81D-85356136A7A2}"/>
              </a:ext>
            </a:extLst>
          </p:cNvPr>
          <p:cNvGraphicFramePr>
            <a:graphicFrameLocks noGrp="1"/>
          </p:cNvGraphicFramePr>
          <p:nvPr>
            <p:extLst>
              <p:ext uri="{D42A27DB-BD31-4B8C-83A1-F6EECF244321}">
                <p14:modId xmlns:p14="http://schemas.microsoft.com/office/powerpoint/2010/main" val="526644574"/>
              </p:ext>
            </p:extLst>
          </p:nvPr>
        </p:nvGraphicFramePr>
        <p:xfrm>
          <a:off x="423863" y="1534815"/>
          <a:ext cx="8296274" cy="3027680"/>
        </p:xfrm>
        <a:graphic>
          <a:graphicData uri="http://schemas.openxmlformats.org/drawingml/2006/table">
            <a:tbl>
              <a:tblPr firstRow="1" bandRow="1">
                <a:tableStyleId>{5C22544A-7EE6-4342-B048-85BDC9FD1C3A}</a:tableStyleId>
              </a:tblPr>
              <a:tblGrid>
                <a:gridCol w="1657350">
                  <a:extLst>
                    <a:ext uri="{9D8B030D-6E8A-4147-A177-3AD203B41FA5}">
                      <a16:colId xmlns:a16="http://schemas.microsoft.com/office/drawing/2014/main" val="2485095199"/>
                    </a:ext>
                  </a:extLst>
                </a:gridCol>
                <a:gridCol w="2387541">
                  <a:extLst>
                    <a:ext uri="{9D8B030D-6E8A-4147-A177-3AD203B41FA5}">
                      <a16:colId xmlns:a16="http://schemas.microsoft.com/office/drawing/2014/main" val="2575366185"/>
                    </a:ext>
                  </a:extLst>
                </a:gridCol>
                <a:gridCol w="1774884">
                  <a:extLst>
                    <a:ext uri="{9D8B030D-6E8A-4147-A177-3AD203B41FA5}">
                      <a16:colId xmlns:a16="http://schemas.microsoft.com/office/drawing/2014/main" val="1117928449"/>
                    </a:ext>
                  </a:extLst>
                </a:gridCol>
                <a:gridCol w="1343025">
                  <a:extLst>
                    <a:ext uri="{9D8B030D-6E8A-4147-A177-3AD203B41FA5}">
                      <a16:colId xmlns:a16="http://schemas.microsoft.com/office/drawing/2014/main" val="2062144401"/>
                    </a:ext>
                  </a:extLst>
                </a:gridCol>
                <a:gridCol w="1133474">
                  <a:extLst>
                    <a:ext uri="{9D8B030D-6E8A-4147-A177-3AD203B41FA5}">
                      <a16:colId xmlns:a16="http://schemas.microsoft.com/office/drawing/2014/main" val="3280832041"/>
                    </a:ext>
                  </a:extLst>
                </a:gridCol>
              </a:tblGrid>
              <a:tr h="370840">
                <a:tc>
                  <a:txBody>
                    <a:bodyPr/>
                    <a:lstStyle/>
                    <a:p>
                      <a:endParaRPr lang="en-US" sz="1400" dirty="0"/>
                    </a:p>
                  </a:txBody>
                  <a:tcPr/>
                </a:tc>
                <a:tc>
                  <a:txBody>
                    <a:bodyPr/>
                    <a:lstStyle/>
                    <a:p>
                      <a:pPr algn="ctr"/>
                      <a:r>
                        <a:rPr lang="en-US" sz="1400" dirty="0"/>
                        <a:t>2023 Preliminary Plans</a:t>
                      </a:r>
                    </a:p>
                  </a:txBody>
                  <a:tcPr/>
                </a:tc>
                <a:tc>
                  <a:txBody>
                    <a:bodyPr/>
                    <a:lstStyle/>
                    <a:p>
                      <a:pPr algn="ctr"/>
                      <a:r>
                        <a:rPr lang="en-US" sz="1400" b="1" dirty="0"/>
                        <a:t>2025 Final PS&amp;E</a:t>
                      </a:r>
                    </a:p>
                  </a:txBody>
                  <a:tcPr/>
                </a:tc>
                <a:tc>
                  <a:txBody>
                    <a:bodyPr/>
                    <a:lstStyle/>
                    <a:p>
                      <a:pPr algn="ctr"/>
                      <a:r>
                        <a:rPr lang="en-US" sz="1400" dirty="0"/>
                        <a:t>DELTA</a:t>
                      </a:r>
                    </a:p>
                    <a:p>
                      <a:pPr algn="ctr"/>
                      <a:endParaRPr lang="en-US" sz="1400" dirty="0"/>
                    </a:p>
                  </a:txBody>
                  <a:tcPr/>
                </a:tc>
                <a:tc>
                  <a:txBody>
                    <a:bodyPr/>
                    <a:lstStyle/>
                    <a:p>
                      <a:pPr algn="ctr"/>
                      <a:r>
                        <a:rPr lang="en-US" sz="1400" dirty="0"/>
                        <a:t>% Difference</a:t>
                      </a:r>
                    </a:p>
                  </a:txBody>
                  <a:tcPr/>
                </a:tc>
                <a:extLst>
                  <a:ext uri="{0D108BD9-81ED-4DB2-BD59-A6C34878D82A}">
                    <a16:rowId xmlns:a16="http://schemas.microsoft.com/office/drawing/2014/main" val="1445501090"/>
                  </a:ext>
                </a:extLst>
              </a:tr>
              <a:tr h="370840">
                <a:tc>
                  <a:txBody>
                    <a:bodyPr/>
                    <a:lstStyle/>
                    <a:p>
                      <a:r>
                        <a:rPr lang="en-US" sz="1400" dirty="0"/>
                        <a:t>Preliminary Engineering &amp; ROW</a:t>
                      </a:r>
                    </a:p>
                    <a:p>
                      <a:r>
                        <a:rPr lang="en-US" sz="1400" dirty="0"/>
                        <a:t>(5% Town)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$935,000.00</a:t>
                      </a:r>
                    </a:p>
                    <a:p>
                      <a:pPr algn="ctr"/>
                      <a:endParaRPr lang="en-US" sz="1400" kern="1200" dirty="0">
                        <a:solidFill>
                          <a:schemeClr val="dk1"/>
                        </a:solidFill>
                        <a:latin typeface="+mn-lt"/>
                        <a:ea typeface="+mn-ea"/>
                        <a:cs typeface="+mn-cs"/>
                      </a:endParaRPr>
                    </a:p>
                  </a:txBody>
                  <a:tcPr/>
                </a:tc>
                <a:tc>
                  <a:txBody>
                    <a:bodyPr/>
                    <a:lstStyle/>
                    <a:p>
                      <a:pPr algn="ctr"/>
                      <a:r>
                        <a:rPr lang="en-US" sz="1400" b="1" dirty="0"/>
                        <a:t>$1,900,000.00</a:t>
                      </a:r>
                    </a:p>
                  </a:txBody>
                  <a:tcPr/>
                </a:tc>
                <a:tc>
                  <a:txBody>
                    <a:bodyPr/>
                    <a:lstStyle/>
                    <a:p>
                      <a:pPr algn="ctr"/>
                      <a:r>
                        <a:rPr lang="en-US" sz="1400" dirty="0"/>
                        <a:t>$965,000.00</a:t>
                      </a:r>
                    </a:p>
                  </a:txBody>
                  <a:tcPr/>
                </a:tc>
                <a:tc>
                  <a:txBody>
                    <a:bodyPr/>
                    <a:lstStyle/>
                    <a:p>
                      <a:pPr algn="ctr"/>
                      <a:r>
                        <a:rPr lang="en-US" sz="1400" dirty="0"/>
                        <a:t>203.2%</a:t>
                      </a:r>
                    </a:p>
                  </a:txBody>
                  <a:tcPr/>
                </a:tc>
                <a:extLst>
                  <a:ext uri="{0D108BD9-81ED-4DB2-BD59-A6C34878D82A}">
                    <a16:rowId xmlns:a16="http://schemas.microsoft.com/office/drawing/2014/main" val="956494728"/>
                  </a:ext>
                </a:extLst>
              </a:tr>
              <a:tr h="370840">
                <a:tc>
                  <a:txBody>
                    <a:bodyPr/>
                    <a:lstStyle/>
                    <a:p>
                      <a:r>
                        <a:rPr lang="en-US" sz="1400" dirty="0"/>
                        <a:t>Construction </a:t>
                      </a:r>
                    </a:p>
                    <a:p>
                      <a:r>
                        <a:rPr lang="en-US" sz="1400" dirty="0"/>
                        <a:t>(5% Town)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$7,982,000.00</a:t>
                      </a:r>
                    </a:p>
                    <a:p>
                      <a:pPr algn="ctr"/>
                      <a:endParaRPr lang="en-US" sz="1400" dirty="0"/>
                    </a:p>
                  </a:txBody>
                  <a:tcPr/>
                </a:tc>
                <a:tc>
                  <a:txBody>
                    <a:bodyPr/>
                    <a:lstStyle/>
                    <a:p>
                      <a:pPr algn="ctr"/>
                      <a:r>
                        <a:rPr lang="en-US" sz="1400" b="1" kern="1200" dirty="0">
                          <a:solidFill>
                            <a:schemeClr val="dk1"/>
                          </a:solidFill>
                          <a:latin typeface="+mn-lt"/>
                          <a:ea typeface="+mn-ea"/>
                          <a:cs typeface="+mn-cs"/>
                        </a:rPr>
                        <a:t>$11,055,783.00</a:t>
                      </a:r>
                    </a:p>
                  </a:txBody>
                  <a:tcPr/>
                </a:tc>
                <a:tc>
                  <a:txBody>
                    <a:bodyPr/>
                    <a:lstStyle/>
                    <a:p>
                      <a:pPr algn="ctr"/>
                      <a:r>
                        <a:rPr lang="en-US" sz="1400" dirty="0"/>
                        <a:t>$3,073,783.00</a:t>
                      </a:r>
                    </a:p>
                  </a:txBody>
                  <a:tcPr/>
                </a:tc>
                <a:tc>
                  <a:txBody>
                    <a:bodyPr/>
                    <a:lstStyle/>
                    <a:p>
                      <a:pPr algn="ctr"/>
                      <a:r>
                        <a:rPr lang="en-US" sz="1400" dirty="0"/>
                        <a:t>38.5%</a:t>
                      </a:r>
                    </a:p>
                  </a:txBody>
                  <a:tcPr/>
                </a:tc>
                <a:extLst>
                  <a:ext uri="{0D108BD9-81ED-4DB2-BD59-A6C34878D82A}">
                    <a16:rowId xmlns:a16="http://schemas.microsoft.com/office/drawing/2014/main" val="1391103719"/>
                  </a:ext>
                </a:extLst>
              </a:tr>
              <a:tr h="370840">
                <a:tc>
                  <a:txBody>
                    <a:bodyPr/>
                    <a:lstStyle/>
                    <a:p>
                      <a:r>
                        <a:rPr lang="en-US" sz="1400" dirty="0"/>
                        <a:t>Soil Disposal</a:t>
                      </a:r>
                    </a:p>
                    <a:p>
                      <a:r>
                        <a:rPr lang="en-US" sz="1400" dirty="0"/>
                        <a:t>(100% Town)  </a:t>
                      </a:r>
                    </a:p>
                  </a:txBody>
                  <a:tcPr/>
                </a:tc>
                <a:tc>
                  <a:txBody>
                    <a:bodyPr/>
                    <a:lstStyle/>
                    <a:p>
                      <a:pPr algn="ctr"/>
                      <a:r>
                        <a:rPr lang="en-US" sz="1400" dirty="0"/>
                        <a:t>$0.00</a:t>
                      </a:r>
                    </a:p>
                  </a:txBody>
                  <a:tcPr/>
                </a:tc>
                <a:tc>
                  <a:txBody>
                    <a:bodyPr/>
                    <a:lstStyle/>
                    <a:p>
                      <a:pPr algn="ctr"/>
                      <a:r>
                        <a:rPr lang="en-US" sz="1400" b="1" dirty="0"/>
                        <a:t>$500,000.00</a:t>
                      </a:r>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4110930036"/>
                  </a:ext>
                </a:extLst>
              </a:tr>
              <a:tr h="370840">
                <a:tc>
                  <a:txBody>
                    <a:bodyPr/>
                    <a:lstStyle/>
                    <a:p>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297112053"/>
                  </a:ext>
                </a:extLst>
              </a:tr>
              <a:tr h="370840">
                <a:tc>
                  <a:txBody>
                    <a:bodyPr/>
                    <a:lstStyle/>
                    <a:p>
                      <a:r>
                        <a:rPr lang="en-US" sz="1400" b="1" dirty="0"/>
                        <a:t>TOTAL COST EST. </a:t>
                      </a:r>
                    </a:p>
                  </a:txBody>
                  <a:tcPr/>
                </a:tc>
                <a:tc>
                  <a:txBody>
                    <a:bodyPr/>
                    <a:lstStyle/>
                    <a:p>
                      <a:pPr algn="ctr"/>
                      <a:r>
                        <a:rPr lang="en-US" sz="1400" dirty="0"/>
                        <a:t>$8,917,000.00</a:t>
                      </a:r>
                    </a:p>
                  </a:txBody>
                  <a:tcPr/>
                </a:tc>
                <a:tc>
                  <a:txBody>
                    <a:bodyPr/>
                    <a:lstStyle/>
                    <a:p>
                      <a:pPr algn="ctr"/>
                      <a:r>
                        <a:rPr lang="en-US" sz="1400" b="1" dirty="0"/>
                        <a:t>$13,455,783.00</a:t>
                      </a:r>
                    </a:p>
                  </a:txBody>
                  <a:tcPr/>
                </a:tc>
                <a:tc>
                  <a:txBody>
                    <a:bodyPr/>
                    <a:lstStyle/>
                    <a:p>
                      <a:pPr algn="ctr"/>
                      <a:r>
                        <a:rPr lang="en-US" sz="1400" dirty="0"/>
                        <a:t>$4,538,783.00</a:t>
                      </a:r>
                    </a:p>
                  </a:txBody>
                  <a:tcPr/>
                </a:tc>
                <a:tc>
                  <a:txBody>
                    <a:bodyPr/>
                    <a:lstStyle/>
                    <a:p>
                      <a:pPr algn="ctr"/>
                      <a:r>
                        <a:rPr lang="en-US" sz="1400" dirty="0"/>
                        <a:t>50.9%</a:t>
                      </a:r>
                    </a:p>
                  </a:txBody>
                  <a:tcPr/>
                </a:tc>
                <a:extLst>
                  <a:ext uri="{0D108BD9-81ED-4DB2-BD59-A6C34878D82A}">
                    <a16:rowId xmlns:a16="http://schemas.microsoft.com/office/drawing/2014/main" val="1125910833"/>
                  </a:ext>
                </a:extLst>
              </a:tr>
            </a:tbl>
          </a:graphicData>
        </a:graphic>
      </p:graphicFrame>
    </p:spTree>
    <p:extLst>
      <p:ext uri="{BB962C8B-B14F-4D97-AF65-F5344CB8AC3E}">
        <p14:creationId xmlns:p14="http://schemas.microsoft.com/office/powerpoint/2010/main" val="2797239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2521-A9F3-2C98-7890-38AFAAA38C62}"/>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3DDF576C-2927-4EE8-9B0A-CCCB5C301582}"/>
              </a:ext>
            </a:extLst>
          </p:cNvPr>
          <p:cNvSpPr>
            <a:spLocks noGrp="1"/>
          </p:cNvSpPr>
          <p:nvPr>
            <p:ph type="title"/>
          </p:nvPr>
        </p:nvSpPr>
        <p:spPr>
          <a:xfrm>
            <a:off x="-1" y="0"/>
            <a:ext cx="9153331" cy="1143000"/>
          </a:xfrm>
        </p:spPr>
        <p:txBody>
          <a:bodyPr/>
          <a:lstStyle/>
          <a:p>
            <a:r>
              <a:rPr lang="en-US" sz="2800" b="1" dirty="0">
                <a:latin typeface="+mj-lt"/>
              </a:rPr>
              <a:t>Estimate Explanation</a:t>
            </a:r>
          </a:p>
        </p:txBody>
      </p:sp>
      <p:pic>
        <p:nvPicPr>
          <p:cNvPr id="2" name="Picture 3" descr="vtrans-logo">
            <a:extLst>
              <a:ext uri="{FF2B5EF4-FFF2-40B4-BE49-F238E27FC236}">
                <a16:creationId xmlns:a16="http://schemas.microsoft.com/office/drawing/2014/main" id="{5D8487C5-2076-47B3-7A15-B01987B6B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Content Placeholder 4">
            <a:extLst>
              <a:ext uri="{FF2B5EF4-FFF2-40B4-BE49-F238E27FC236}">
                <a16:creationId xmlns:a16="http://schemas.microsoft.com/office/drawing/2014/main" id="{21A2C305-9D9A-BC44-067A-C46F98B0CBA9}"/>
              </a:ext>
            </a:extLst>
          </p:cNvPr>
          <p:cNvSpPr txBox="1">
            <a:spLocks/>
          </p:cNvSpPr>
          <p:nvPr/>
        </p:nvSpPr>
        <p:spPr bwMode="auto">
          <a:xfrm>
            <a:off x="-126012" y="883486"/>
            <a:ext cx="8784236" cy="5460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2" indent="0">
              <a:spcBef>
                <a:spcPts val="600"/>
              </a:spcBef>
              <a:buNone/>
            </a:pPr>
            <a:r>
              <a:rPr lang="en-US" sz="1600" b="1" u="sng" dirty="0"/>
              <a:t>Preliminary Engineering:</a:t>
            </a:r>
          </a:p>
          <a:p>
            <a:pPr lvl="2">
              <a:spcBef>
                <a:spcPts val="600"/>
              </a:spcBef>
            </a:pPr>
            <a:r>
              <a:rPr lang="en-US" sz="1600" dirty="0"/>
              <a:t> PE cost Increase is due to complexity of the project in an urban setting and the redesign efforts to assure the removal of the Cross Brothers Dam did  not negatively impact the new bridge.  </a:t>
            </a:r>
          </a:p>
          <a:p>
            <a:pPr marL="914400" lvl="2" indent="0">
              <a:spcBef>
                <a:spcPts val="600"/>
              </a:spcBef>
              <a:buNone/>
            </a:pPr>
            <a:r>
              <a:rPr lang="en-US" sz="1600" b="1" u="sng" dirty="0"/>
              <a:t>Construction Estimate:</a:t>
            </a:r>
          </a:p>
          <a:p>
            <a:pPr lvl="2">
              <a:spcBef>
                <a:spcPts val="600"/>
              </a:spcBef>
            </a:pPr>
            <a:r>
              <a:rPr lang="en-US" sz="1600" dirty="0"/>
              <a:t>Estimates have been based on current prices and not projected prices into the future since inflation rates have been unpredictable. Structural Steel prices have fluctuated greatly over the past several years. </a:t>
            </a:r>
          </a:p>
          <a:p>
            <a:pPr lvl="2">
              <a:spcBef>
                <a:spcPts val="600"/>
              </a:spcBef>
            </a:pPr>
            <a:r>
              <a:rPr lang="en-US" sz="1600" dirty="0"/>
              <a:t>The municipal waterline on the bridge was not included in the Preliminary Plan estimate since DG hadn’t provided information at the time of submission.  </a:t>
            </a:r>
          </a:p>
          <a:p>
            <a:pPr lvl="2">
              <a:spcBef>
                <a:spcPts val="600"/>
              </a:spcBef>
            </a:pPr>
            <a:r>
              <a:rPr lang="en-US" sz="1600" dirty="0"/>
              <a:t>Cross Brothers Dam removal redesign </a:t>
            </a:r>
          </a:p>
          <a:p>
            <a:pPr lvl="3">
              <a:spcBef>
                <a:spcPts val="600"/>
              </a:spcBef>
            </a:pPr>
            <a:r>
              <a:rPr lang="en-US" sz="1600" dirty="0"/>
              <a:t>Redesign of the foundation increased the length of piles and drilling for the deep foundation</a:t>
            </a:r>
          </a:p>
          <a:p>
            <a:pPr lvl="2">
              <a:spcBef>
                <a:spcPts val="600"/>
              </a:spcBef>
            </a:pPr>
            <a:r>
              <a:rPr lang="en-US" sz="1600" dirty="0"/>
              <a:t>Contaminated soil disposal was not included in project estimate in 2023. </a:t>
            </a:r>
          </a:p>
          <a:p>
            <a:pPr lvl="3">
              <a:spcBef>
                <a:spcPts val="600"/>
              </a:spcBef>
            </a:pPr>
            <a:r>
              <a:rPr lang="en-US" sz="1600" dirty="0"/>
              <a:t>Preliminary did not include 100% disposal/oversight cost of hazardous soil, but included $500,000 in estimate at Final Plans</a:t>
            </a:r>
          </a:p>
          <a:p>
            <a:pPr lvl="2">
              <a:spcBef>
                <a:spcPts val="600"/>
              </a:spcBef>
            </a:pPr>
            <a:r>
              <a:rPr lang="en-US" sz="1600" dirty="0"/>
              <a:t>Soldier Pile wall type determined between Preliminary and Final Plans:  This type of wall is more costly than other types of retaining walls due to the drilling required to install the piles.   </a:t>
            </a:r>
          </a:p>
        </p:txBody>
      </p:sp>
    </p:spTree>
    <p:extLst>
      <p:ext uri="{BB962C8B-B14F-4D97-AF65-F5344CB8AC3E}">
        <p14:creationId xmlns:p14="http://schemas.microsoft.com/office/powerpoint/2010/main" val="817906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CF974-9DB5-1DC6-F614-33B59CD13BD2}"/>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161EEC60-349E-7098-0561-C3D5FD1939AC}"/>
              </a:ext>
            </a:extLst>
          </p:cNvPr>
          <p:cNvSpPr>
            <a:spLocks noGrp="1"/>
          </p:cNvSpPr>
          <p:nvPr>
            <p:ph type="title"/>
          </p:nvPr>
        </p:nvSpPr>
        <p:spPr>
          <a:xfrm>
            <a:off x="-1" y="0"/>
            <a:ext cx="9153331" cy="1143000"/>
          </a:xfrm>
        </p:spPr>
        <p:txBody>
          <a:bodyPr/>
          <a:lstStyle/>
          <a:p>
            <a:r>
              <a:rPr lang="en-US" sz="2800" b="1" dirty="0">
                <a:latin typeface="+mj-lt"/>
              </a:rPr>
              <a:t>Project Schedule</a:t>
            </a:r>
          </a:p>
        </p:txBody>
      </p:sp>
      <p:sp>
        <p:nvSpPr>
          <p:cNvPr id="4099" name="Content Placeholder 4">
            <a:extLst>
              <a:ext uri="{FF2B5EF4-FFF2-40B4-BE49-F238E27FC236}">
                <a16:creationId xmlns:a16="http://schemas.microsoft.com/office/drawing/2014/main" id="{8FD189DE-181D-A507-700D-ACEF1AD0146C}"/>
              </a:ext>
            </a:extLst>
          </p:cNvPr>
          <p:cNvSpPr>
            <a:spLocks noGrp="1"/>
          </p:cNvSpPr>
          <p:nvPr>
            <p:ph sz="quarter" idx="4294967295"/>
          </p:nvPr>
        </p:nvSpPr>
        <p:spPr>
          <a:xfrm>
            <a:off x="-1" y="1143000"/>
            <a:ext cx="8784236" cy="4262905"/>
          </a:xfrm>
        </p:spPr>
        <p:txBody>
          <a:bodyPr/>
          <a:lstStyle/>
          <a:p>
            <a:pPr>
              <a:spcBef>
                <a:spcPts val="2400"/>
              </a:spcBef>
            </a:pPr>
            <a:r>
              <a:rPr lang="en-US" sz="1800" dirty="0">
                <a:solidFill>
                  <a:schemeClr val="tx1"/>
                </a:solidFill>
              </a:rPr>
              <a:t>Environmental Permits: Cleared</a:t>
            </a:r>
          </a:p>
          <a:p>
            <a:pPr>
              <a:spcBef>
                <a:spcPts val="2400"/>
              </a:spcBef>
            </a:pPr>
            <a:r>
              <a:rPr lang="en-US" sz="1800" dirty="0">
                <a:solidFill>
                  <a:schemeClr val="tx1"/>
                </a:solidFill>
              </a:rPr>
              <a:t>Right of Way: Cleared</a:t>
            </a:r>
          </a:p>
          <a:p>
            <a:pPr>
              <a:spcBef>
                <a:spcPts val="2400"/>
              </a:spcBef>
            </a:pPr>
            <a:r>
              <a:rPr lang="en-US" sz="1800" dirty="0">
                <a:solidFill>
                  <a:schemeClr val="tx1"/>
                </a:solidFill>
              </a:rPr>
              <a:t>Utilities: Clearing August 14, 2025</a:t>
            </a:r>
          </a:p>
          <a:p>
            <a:pPr>
              <a:spcBef>
                <a:spcPts val="2400"/>
              </a:spcBef>
            </a:pPr>
            <a:r>
              <a:rPr lang="en-US" sz="1800" dirty="0">
                <a:solidFill>
                  <a:schemeClr val="tx1"/>
                </a:solidFill>
              </a:rPr>
              <a:t>Contract Plans:  August 14, 2025</a:t>
            </a:r>
          </a:p>
          <a:p>
            <a:pPr>
              <a:spcBef>
                <a:spcPts val="2400"/>
              </a:spcBef>
            </a:pPr>
            <a:r>
              <a:rPr lang="en-US" sz="1800" dirty="0">
                <a:solidFill>
                  <a:schemeClr val="tx1"/>
                </a:solidFill>
              </a:rPr>
              <a:t>Advertise for Construction: September 10, 2025</a:t>
            </a:r>
          </a:p>
          <a:p>
            <a:pPr>
              <a:spcBef>
                <a:spcPts val="2400"/>
              </a:spcBef>
            </a:pPr>
            <a:r>
              <a:rPr lang="en-US" sz="1800" dirty="0">
                <a:solidFill>
                  <a:schemeClr val="tx1"/>
                </a:solidFill>
              </a:rPr>
              <a:t>Construction Start: April 1, 2026</a:t>
            </a:r>
          </a:p>
        </p:txBody>
      </p:sp>
      <p:pic>
        <p:nvPicPr>
          <p:cNvPr id="2" name="Picture 3" descr="vtrans-logo">
            <a:extLst>
              <a:ext uri="{FF2B5EF4-FFF2-40B4-BE49-F238E27FC236}">
                <a16:creationId xmlns:a16="http://schemas.microsoft.com/office/drawing/2014/main" id="{5AF516C3-664F-8397-706A-9FFB10F1DD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22056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B1CF6-B14A-B136-9298-0564D868EACA}"/>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359F037D-4159-FFB7-1150-54B4FE9482C2}"/>
              </a:ext>
            </a:extLst>
          </p:cNvPr>
          <p:cNvSpPr>
            <a:spLocks noGrp="1"/>
          </p:cNvSpPr>
          <p:nvPr>
            <p:ph type="title"/>
          </p:nvPr>
        </p:nvSpPr>
        <p:spPr>
          <a:xfrm>
            <a:off x="0" y="-110405"/>
            <a:ext cx="9153331" cy="1143000"/>
          </a:xfrm>
        </p:spPr>
        <p:txBody>
          <a:bodyPr/>
          <a:lstStyle/>
          <a:p>
            <a:r>
              <a:rPr lang="en-US" b="1" dirty="0">
                <a:solidFill>
                  <a:schemeClr val="accent1"/>
                </a:solidFill>
                <a:latin typeface="+mj-lt"/>
              </a:rPr>
              <a:t>Construction Schedule </a:t>
            </a:r>
          </a:p>
        </p:txBody>
      </p:sp>
      <p:sp>
        <p:nvSpPr>
          <p:cNvPr id="4099" name="Content Placeholder 4">
            <a:extLst>
              <a:ext uri="{FF2B5EF4-FFF2-40B4-BE49-F238E27FC236}">
                <a16:creationId xmlns:a16="http://schemas.microsoft.com/office/drawing/2014/main" id="{0C938629-1C63-11D1-A4D5-4F0993661317}"/>
              </a:ext>
            </a:extLst>
          </p:cNvPr>
          <p:cNvSpPr>
            <a:spLocks noGrp="1"/>
          </p:cNvSpPr>
          <p:nvPr>
            <p:ph sz="quarter" idx="4294967295"/>
          </p:nvPr>
        </p:nvSpPr>
        <p:spPr>
          <a:xfrm>
            <a:off x="0" y="1032595"/>
            <a:ext cx="8753475" cy="3472730"/>
          </a:xfrm>
        </p:spPr>
        <p:txBody>
          <a:bodyPr/>
          <a:lstStyle/>
          <a:p>
            <a:pPr marL="398462" indent="0">
              <a:spcBef>
                <a:spcPts val="600"/>
              </a:spcBef>
              <a:buNone/>
            </a:pPr>
            <a:r>
              <a:rPr lang="en-US" sz="1800" b="1" dirty="0">
                <a:solidFill>
                  <a:schemeClr val="tx1"/>
                </a:solidFill>
                <a:latin typeface="+mj-lt"/>
              </a:rPr>
              <a:t>Pre Bridge Closure:  April 1, 2026 – May 31, 2026</a:t>
            </a:r>
          </a:p>
          <a:p>
            <a:pPr marL="398462" indent="0">
              <a:spcBef>
                <a:spcPts val="600"/>
              </a:spcBef>
              <a:buNone/>
            </a:pPr>
            <a:r>
              <a:rPr lang="en-US" sz="1800" dirty="0">
                <a:solidFill>
                  <a:schemeClr val="tx1"/>
                </a:solidFill>
                <a:latin typeface="+mj-lt"/>
              </a:rPr>
              <a:t>Prior to the bridge closure the Contractor will be allowed to maintain a minimum of one-lane (12-foot lane and two 2-foot shoulders) alternating traffic during daytime hours to perform work. No night work will be allowed during this time, and two-lane, two-way traffic must be maintained on the existing alignment during nighttime hours. </a:t>
            </a:r>
          </a:p>
          <a:p>
            <a:pPr>
              <a:spcBef>
                <a:spcPts val="600"/>
              </a:spcBef>
            </a:pPr>
            <a:r>
              <a:rPr lang="en-US" sz="1800" dirty="0">
                <a:solidFill>
                  <a:schemeClr val="tx1"/>
                </a:solidFill>
                <a:latin typeface="+mj-lt"/>
              </a:rPr>
              <a:t>Access to channel / causeway</a:t>
            </a:r>
          </a:p>
          <a:p>
            <a:pPr>
              <a:spcBef>
                <a:spcPts val="600"/>
              </a:spcBef>
            </a:pPr>
            <a:r>
              <a:rPr lang="en-US" sz="1800" dirty="0">
                <a:solidFill>
                  <a:schemeClr val="tx1"/>
                </a:solidFill>
                <a:latin typeface="+mj-lt"/>
              </a:rPr>
              <a:t>Soil management area </a:t>
            </a:r>
          </a:p>
          <a:p>
            <a:pPr>
              <a:spcBef>
                <a:spcPts val="600"/>
              </a:spcBef>
            </a:pPr>
            <a:r>
              <a:rPr lang="en-US" sz="1800" dirty="0">
                <a:solidFill>
                  <a:schemeClr val="tx1"/>
                </a:solidFill>
                <a:latin typeface="+mj-lt"/>
              </a:rPr>
              <a:t>Subsurface utility relocation – Kenyon waterline</a:t>
            </a:r>
          </a:p>
          <a:p>
            <a:pPr>
              <a:spcBef>
                <a:spcPts val="600"/>
              </a:spcBef>
            </a:pPr>
            <a:r>
              <a:rPr lang="en-US" sz="1800" dirty="0">
                <a:solidFill>
                  <a:schemeClr val="tx1"/>
                </a:solidFill>
                <a:latin typeface="+mj-lt"/>
              </a:rPr>
              <a:t>WW2 &amp; WW3 Soldier Pile Walls </a:t>
            </a:r>
          </a:p>
          <a:p>
            <a:pPr>
              <a:spcBef>
                <a:spcPts val="600"/>
              </a:spcBef>
            </a:pPr>
            <a:r>
              <a:rPr lang="en-US" sz="1800" dirty="0">
                <a:solidFill>
                  <a:schemeClr val="tx1"/>
                </a:solidFill>
                <a:latin typeface="+mj-lt"/>
              </a:rPr>
              <a:t>Bridge H-Pile Drilling / Installation</a:t>
            </a:r>
          </a:p>
          <a:p>
            <a:pPr marL="398462" indent="0">
              <a:spcBef>
                <a:spcPts val="2400"/>
              </a:spcBef>
              <a:buNone/>
            </a:pPr>
            <a:endParaRPr lang="en-US" sz="1200" dirty="0"/>
          </a:p>
          <a:p>
            <a:pPr>
              <a:spcBef>
                <a:spcPts val="2400"/>
              </a:spcBef>
            </a:pPr>
            <a:endParaRPr lang="en-US" sz="1200" dirty="0"/>
          </a:p>
          <a:p>
            <a:pPr lvl="1">
              <a:spcBef>
                <a:spcPts val="2400"/>
              </a:spcBef>
            </a:pPr>
            <a:endParaRPr lang="en-US" sz="1200" dirty="0"/>
          </a:p>
          <a:p>
            <a:pPr lvl="1">
              <a:spcBef>
                <a:spcPts val="2400"/>
              </a:spcBef>
            </a:pPr>
            <a:endParaRPr lang="en-US" dirty="0"/>
          </a:p>
        </p:txBody>
      </p:sp>
      <p:pic>
        <p:nvPicPr>
          <p:cNvPr id="5" name="Picture 3" descr="vtrans-logo">
            <a:extLst>
              <a:ext uri="{FF2B5EF4-FFF2-40B4-BE49-F238E27FC236}">
                <a16:creationId xmlns:a16="http://schemas.microsoft.com/office/drawing/2014/main" id="{0B62C9E5-50FB-E702-2E4B-06E8062BEF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06DB07C4-F0DB-036A-24F3-EF8DAEA3F804}"/>
              </a:ext>
            </a:extLst>
          </p:cNvPr>
          <p:cNvPicPr>
            <a:picLocks noChangeAspect="1"/>
          </p:cNvPicPr>
          <p:nvPr/>
        </p:nvPicPr>
        <p:blipFill>
          <a:blip r:embed="rId4"/>
          <a:stretch>
            <a:fillRect/>
          </a:stretch>
        </p:blipFill>
        <p:spPr>
          <a:xfrm>
            <a:off x="6010275" y="3555796"/>
            <a:ext cx="2966279" cy="2575122"/>
          </a:xfrm>
          <a:prstGeom prst="rect">
            <a:avLst/>
          </a:prstGeom>
        </p:spPr>
      </p:pic>
    </p:spTree>
    <p:extLst>
      <p:ext uri="{BB962C8B-B14F-4D97-AF65-F5344CB8AC3E}">
        <p14:creationId xmlns:p14="http://schemas.microsoft.com/office/powerpoint/2010/main" val="778036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F087C-C40A-5A25-D315-22819EAD6B84}"/>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E6B2CFA9-B821-3A6D-A4B6-6FC37DC94DE5}"/>
              </a:ext>
            </a:extLst>
          </p:cNvPr>
          <p:cNvSpPr>
            <a:spLocks noGrp="1"/>
          </p:cNvSpPr>
          <p:nvPr>
            <p:ph type="title"/>
          </p:nvPr>
        </p:nvSpPr>
        <p:spPr>
          <a:xfrm>
            <a:off x="0" y="-110405"/>
            <a:ext cx="9153331" cy="1143000"/>
          </a:xfrm>
        </p:spPr>
        <p:txBody>
          <a:bodyPr/>
          <a:lstStyle/>
          <a:p>
            <a:r>
              <a:rPr lang="en-US" sz="2800" b="1" dirty="0">
                <a:solidFill>
                  <a:schemeClr val="accent1"/>
                </a:solidFill>
                <a:latin typeface="+mj-lt"/>
              </a:rPr>
              <a:t>Construction Schedule </a:t>
            </a:r>
          </a:p>
        </p:txBody>
      </p:sp>
      <p:sp>
        <p:nvSpPr>
          <p:cNvPr id="4099" name="Content Placeholder 4">
            <a:extLst>
              <a:ext uri="{FF2B5EF4-FFF2-40B4-BE49-F238E27FC236}">
                <a16:creationId xmlns:a16="http://schemas.microsoft.com/office/drawing/2014/main" id="{2AE8EB10-A9A3-C5C4-C240-D889EB6BE4A8}"/>
              </a:ext>
            </a:extLst>
          </p:cNvPr>
          <p:cNvSpPr>
            <a:spLocks noGrp="1"/>
          </p:cNvSpPr>
          <p:nvPr>
            <p:ph sz="quarter" idx="4294967295"/>
          </p:nvPr>
        </p:nvSpPr>
        <p:spPr>
          <a:xfrm>
            <a:off x="0" y="1032595"/>
            <a:ext cx="8753475" cy="3472730"/>
          </a:xfrm>
        </p:spPr>
        <p:txBody>
          <a:bodyPr/>
          <a:lstStyle/>
          <a:p>
            <a:pPr marL="398462" indent="0">
              <a:spcBef>
                <a:spcPts val="600"/>
              </a:spcBef>
              <a:buNone/>
            </a:pPr>
            <a:r>
              <a:rPr lang="en-US" sz="1800" b="1" dirty="0">
                <a:solidFill>
                  <a:schemeClr val="tx1"/>
                </a:solidFill>
                <a:latin typeface="+mj-lt"/>
              </a:rPr>
              <a:t>Bridge Closure: June 1, 2026 – August 28, 2026</a:t>
            </a:r>
          </a:p>
          <a:p>
            <a:r>
              <a:rPr lang="en-US" sz="1800" dirty="0">
                <a:solidFill>
                  <a:schemeClr val="tx1"/>
                </a:solidFill>
                <a:latin typeface="+mj-lt"/>
              </a:rPr>
              <a:t>Bridge deck, bridge sidewalk, bridge rail, and approach slabs cast</a:t>
            </a:r>
          </a:p>
          <a:p>
            <a:r>
              <a:rPr lang="en-US" sz="1800" dirty="0">
                <a:solidFill>
                  <a:schemeClr val="tx1"/>
                </a:solidFill>
                <a:latin typeface="+mj-lt"/>
              </a:rPr>
              <a:t>base and intermediate course of pavement shall be placed and compacted through the project limits. Temporary pavement transverse tapers shall be installed at the begin and end of bridge deck, and at the existing pavement match locations.</a:t>
            </a:r>
          </a:p>
          <a:p>
            <a:r>
              <a:rPr lang="en-US" sz="1800" dirty="0">
                <a:solidFill>
                  <a:schemeClr val="tx1"/>
                </a:solidFill>
                <a:latin typeface="+mj-lt"/>
              </a:rPr>
              <a:t>Wingwalls #1, #2, #3, and #4 shall be installed and backfilled. </a:t>
            </a:r>
          </a:p>
          <a:p>
            <a:r>
              <a:rPr lang="en-US" sz="1800" dirty="0">
                <a:solidFill>
                  <a:schemeClr val="tx1"/>
                </a:solidFill>
                <a:latin typeface="+mj-lt"/>
              </a:rPr>
              <a:t>Construction of the portion of proposed water main that is supported by the superstructure.</a:t>
            </a:r>
          </a:p>
          <a:p>
            <a:r>
              <a:rPr lang="en-US" sz="1800" dirty="0">
                <a:solidFill>
                  <a:schemeClr val="tx1"/>
                </a:solidFill>
              </a:rPr>
              <a:t>Restore Depot Square to original motor vehicle traffic flow configuration. </a:t>
            </a:r>
          </a:p>
          <a:p>
            <a:r>
              <a:rPr lang="en-US" sz="1800" dirty="0">
                <a:solidFill>
                  <a:schemeClr val="tx1"/>
                </a:solidFill>
                <a:latin typeface="+mj-lt"/>
              </a:rPr>
              <a:t>The bridge and roadway shall be opened to two-way traffic (two 12-foot lanes and two 2-foot shoulders) with temporary delineation.</a:t>
            </a:r>
          </a:p>
          <a:p>
            <a:pPr marL="398462" indent="0">
              <a:spcBef>
                <a:spcPts val="2400"/>
              </a:spcBef>
              <a:buNone/>
            </a:pPr>
            <a:endParaRPr lang="en-US" sz="1200" dirty="0"/>
          </a:p>
          <a:p>
            <a:pPr>
              <a:spcBef>
                <a:spcPts val="2400"/>
              </a:spcBef>
            </a:pPr>
            <a:endParaRPr lang="en-US" sz="1200" dirty="0"/>
          </a:p>
          <a:p>
            <a:pPr lvl="1">
              <a:spcBef>
                <a:spcPts val="2400"/>
              </a:spcBef>
            </a:pPr>
            <a:endParaRPr lang="en-US" sz="1200" dirty="0"/>
          </a:p>
          <a:p>
            <a:pPr lvl="1">
              <a:spcBef>
                <a:spcPts val="2400"/>
              </a:spcBef>
            </a:pPr>
            <a:endParaRPr lang="en-US" dirty="0"/>
          </a:p>
        </p:txBody>
      </p:sp>
      <p:pic>
        <p:nvPicPr>
          <p:cNvPr id="5" name="Picture 3" descr="vtrans-logo">
            <a:extLst>
              <a:ext uri="{FF2B5EF4-FFF2-40B4-BE49-F238E27FC236}">
                <a16:creationId xmlns:a16="http://schemas.microsoft.com/office/drawing/2014/main" id="{38CA9E70-3B9F-4FF7-D869-F9D3875F1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40137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0C13C-2F66-18F3-C62B-5161FA28497A}"/>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3D9D866F-0549-88E8-20FA-31AEEEB56E11}"/>
              </a:ext>
            </a:extLst>
          </p:cNvPr>
          <p:cNvSpPr>
            <a:spLocks noGrp="1"/>
          </p:cNvSpPr>
          <p:nvPr>
            <p:ph type="title"/>
          </p:nvPr>
        </p:nvSpPr>
        <p:spPr>
          <a:xfrm>
            <a:off x="0" y="-110405"/>
            <a:ext cx="9153331" cy="1143000"/>
          </a:xfrm>
        </p:spPr>
        <p:txBody>
          <a:bodyPr/>
          <a:lstStyle/>
          <a:p>
            <a:r>
              <a:rPr lang="en-US" sz="2800" b="1" dirty="0">
                <a:solidFill>
                  <a:schemeClr val="accent1"/>
                </a:solidFill>
                <a:latin typeface="+mj-lt"/>
              </a:rPr>
              <a:t>Construction Schedule</a:t>
            </a:r>
          </a:p>
        </p:txBody>
      </p:sp>
      <p:sp>
        <p:nvSpPr>
          <p:cNvPr id="4099" name="Content Placeholder 4">
            <a:extLst>
              <a:ext uri="{FF2B5EF4-FFF2-40B4-BE49-F238E27FC236}">
                <a16:creationId xmlns:a16="http://schemas.microsoft.com/office/drawing/2014/main" id="{45BB0A1F-0CDD-6611-2FC5-49A605A01B7A}"/>
              </a:ext>
            </a:extLst>
          </p:cNvPr>
          <p:cNvSpPr>
            <a:spLocks noGrp="1"/>
          </p:cNvSpPr>
          <p:nvPr>
            <p:ph sz="quarter" idx="4294967295"/>
          </p:nvPr>
        </p:nvSpPr>
        <p:spPr>
          <a:xfrm>
            <a:off x="0" y="1032595"/>
            <a:ext cx="8753475" cy="3472730"/>
          </a:xfrm>
        </p:spPr>
        <p:txBody>
          <a:bodyPr/>
          <a:lstStyle/>
          <a:p>
            <a:pPr marL="398462" indent="0">
              <a:spcBef>
                <a:spcPts val="600"/>
              </a:spcBef>
              <a:buNone/>
            </a:pPr>
            <a:r>
              <a:rPr lang="en-US" sz="1800" b="1" dirty="0">
                <a:solidFill>
                  <a:schemeClr val="tx1"/>
                </a:solidFill>
                <a:latin typeface="+mj-lt"/>
              </a:rPr>
              <a:t>Post Bridge Closure:  - August 29, 2026 - October 15, 2026</a:t>
            </a:r>
          </a:p>
          <a:p>
            <a:pPr>
              <a:spcBef>
                <a:spcPts val="600"/>
              </a:spcBef>
            </a:pPr>
            <a:r>
              <a:rPr lang="en-US" sz="1800" dirty="0">
                <a:solidFill>
                  <a:schemeClr val="tx1"/>
                </a:solidFill>
                <a:latin typeface="+mj-lt"/>
              </a:rPr>
              <a:t>channel access removal </a:t>
            </a:r>
          </a:p>
          <a:p>
            <a:pPr>
              <a:spcBef>
                <a:spcPts val="600"/>
              </a:spcBef>
            </a:pPr>
            <a:r>
              <a:rPr lang="en-US" sz="1800" dirty="0">
                <a:solidFill>
                  <a:schemeClr val="tx1"/>
                </a:solidFill>
                <a:latin typeface="+mj-lt"/>
              </a:rPr>
              <a:t>Approach roadway: Finish sidewalk, wearing course pavement on bridge approaches, </a:t>
            </a:r>
          </a:p>
          <a:p>
            <a:pPr>
              <a:spcBef>
                <a:spcPts val="600"/>
              </a:spcBef>
            </a:pPr>
            <a:r>
              <a:rPr lang="en-US" sz="1800" dirty="0">
                <a:solidFill>
                  <a:schemeClr val="tx1"/>
                </a:solidFill>
                <a:latin typeface="+mj-lt"/>
              </a:rPr>
              <a:t>Line striping</a:t>
            </a:r>
          </a:p>
          <a:p>
            <a:pPr>
              <a:spcBef>
                <a:spcPts val="600"/>
              </a:spcBef>
            </a:pPr>
            <a:r>
              <a:rPr lang="en-US" sz="1800" dirty="0">
                <a:solidFill>
                  <a:schemeClr val="tx1"/>
                </a:solidFill>
                <a:latin typeface="+mj-lt"/>
              </a:rPr>
              <a:t>Site cleanup</a:t>
            </a:r>
          </a:p>
          <a:p>
            <a:pPr marL="398462" indent="0">
              <a:spcBef>
                <a:spcPts val="2400"/>
              </a:spcBef>
              <a:buNone/>
            </a:pPr>
            <a:r>
              <a:rPr lang="en-US" sz="1800" b="1" dirty="0">
                <a:solidFill>
                  <a:schemeClr val="tx1"/>
                </a:solidFill>
                <a:latin typeface="+mj-lt"/>
              </a:rPr>
              <a:t>Project completion: October 15, 2026</a:t>
            </a:r>
          </a:p>
          <a:p>
            <a:pPr>
              <a:spcBef>
                <a:spcPts val="2400"/>
              </a:spcBef>
            </a:pPr>
            <a:endParaRPr lang="en-US" sz="1200" dirty="0"/>
          </a:p>
          <a:p>
            <a:pPr lvl="1">
              <a:spcBef>
                <a:spcPts val="2400"/>
              </a:spcBef>
            </a:pPr>
            <a:endParaRPr lang="en-US" sz="1200" dirty="0"/>
          </a:p>
          <a:p>
            <a:pPr lvl="1">
              <a:spcBef>
                <a:spcPts val="2400"/>
              </a:spcBef>
            </a:pPr>
            <a:endParaRPr lang="en-US" dirty="0"/>
          </a:p>
        </p:txBody>
      </p:sp>
      <p:pic>
        <p:nvPicPr>
          <p:cNvPr id="5" name="Picture 3" descr="vtrans-logo">
            <a:extLst>
              <a:ext uri="{FF2B5EF4-FFF2-40B4-BE49-F238E27FC236}">
                <a16:creationId xmlns:a16="http://schemas.microsoft.com/office/drawing/2014/main" id="{C793BF12-F287-30A0-64F5-574B304EF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62270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0B29C-421C-D3EF-24BF-AC84EEC25A83}"/>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88607B40-473D-9393-20FE-15B3D6C7C595}"/>
              </a:ext>
            </a:extLst>
          </p:cNvPr>
          <p:cNvSpPr>
            <a:spLocks noGrp="1"/>
          </p:cNvSpPr>
          <p:nvPr>
            <p:ph type="title"/>
          </p:nvPr>
        </p:nvSpPr>
        <p:spPr>
          <a:xfrm>
            <a:off x="0" y="-110405"/>
            <a:ext cx="9153331" cy="1143000"/>
          </a:xfrm>
        </p:spPr>
        <p:txBody>
          <a:bodyPr/>
          <a:lstStyle/>
          <a:p>
            <a:r>
              <a:rPr lang="en-US" sz="2800" b="1" dirty="0">
                <a:solidFill>
                  <a:schemeClr val="accent1"/>
                </a:solidFill>
                <a:latin typeface="+mj-lt"/>
              </a:rPr>
              <a:t>Concurrent Construction Risk</a:t>
            </a:r>
          </a:p>
        </p:txBody>
      </p:sp>
      <p:sp>
        <p:nvSpPr>
          <p:cNvPr id="4099" name="Content Placeholder 4">
            <a:extLst>
              <a:ext uri="{FF2B5EF4-FFF2-40B4-BE49-F238E27FC236}">
                <a16:creationId xmlns:a16="http://schemas.microsoft.com/office/drawing/2014/main" id="{91D3BA74-A9DB-BEB6-B31D-A7EA2D3F6E1C}"/>
              </a:ext>
            </a:extLst>
          </p:cNvPr>
          <p:cNvSpPr>
            <a:spLocks noGrp="1"/>
          </p:cNvSpPr>
          <p:nvPr>
            <p:ph sz="quarter" idx="4294967295"/>
          </p:nvPr>
        </p:nvSpPr>
        <p:spPr>
          <a:xfrm>
            <a:off x="76350" y="744715"/>
            <a:ext cx="4262582" cy="2145969"/>
          </a:xfrm>
        </p:spPr>
        <p:txBody>
          <a:bodyPr/>
          <a:lstStyle/>
          <a:p>
            <a:pPr marL="398462" indent="0">
              <a:spcBef>
                <a:spcPts val="600"/>
              </a:spcBef>
              <a:buNone/>
            </a:pPr>
            <a:r>
              <a:rPr lang="en-US" sz="1600" b="1" dirty="0">
                <a:solidFill>
                  <a:schemeClr val="tx1"/>
                </a:solidFill>
                <a:latin typeface="+mj-lt"/>
              </a:rPr>
              <a:t>Cross Brothers Dam Removal project scheduled for construction in 2026?</a:t>
            </a:r>
          </a:p>
          <a:p>
            <a:pPr>
              <a:spcBef>
                <a:spcPts val="600"/>
              </a:spcBef>
            </a:pPr>
            <a:r>
              <a:rPr lang="en-US" sz="1600" dirty="0">
                <a:solidFill>
                  <a:schemeClr val="tx1"/>
                </a:solidFill>
                <a:latin typeface="+mj-lt"/>
              </a:rPr>
              <a:t>Overlapping project limits creates risk of construction delay claims by the contractor(s).  VTrans does not recommend these projects occur at the same time especially when the bridge is closed for 12-weeks. </a:t>
            </a:r>
          </a:p>
          <a:p>
            <a:pPr lvl="1">
              <a:spcBef>
                <a:spcPts val="2400"/>
              </a:spcBef>
            </a:pPr>
            <a:endParaRPr lang="en-US" dirty="0"/>
          </a:p>
        </p:txBody>
      </p:sp>
      <p:pic>
        <p:nvPicPr>
          <p:cNvPr id="5" name="Picture 3" descr="vtrans-logo">
            <a:extLst>
              <a:ext uri="{FF2B5EF4-FFF2-40B4-BE49-F238E27FC236}">
                <a16:creationId xmlns:a16="http://schemas.microsoft.com/office/drawing/2014/main" id="{396197F7-E089-9687-B06D-D493BCBA6A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3271C22E-D0C3-C189-7A97-C58E72FE3111}"/>
              </a:ext>
            </a:extLst>
          </p:cNvPr>
          <p:cNvPicPr>
            <a:picLocks noChangeAspect="1"/>
          </p:cNvPicPr>
          <p:nvPr/>
        </p:nvPicPr>
        <p:blipFill>
          <a:blip r:embed="rId4"/>
          <a:srcRect l="13358" t="10690" r="18679" b="-193"/>
          <a:stretch>
            <a:fillRect/>
          </a:stretch>
        </p:blipFill>
        <p:spPr>
          <a:xfrm rot="5400000">
            <a:off x="4222804" y="1941086"/>
            <a:ext cx="4951180" cy="3633951"/>
          </a:xfrm>
          <a:prstGeom prst="rect">
            <a:avLst/>
          </a:prstGeom>
        </p:spPr>
      </p:pic>
      <p:pic>
        <p:nvPicPr>
          <p:cNvPr id="6" name="Picture 5">
            <a:extLst>
              <a:ext uri="{FF2B5EF4-FFF2-40B4-BE49-F238E27FC236}">
                <a16:creationId xmlns:a16="http://schemas.microsoft.com/office/drawing/2014/main" id="{EB20382C-56DB-FB4A-F747-AAF280577E64}"/>
              </a:ext>
            </a:extLst>
          </p:cNvPr>
          <p:cNvPicPr>
            <a:picLocks noChangeAspect="1"/>
          </p:cNvPicPr>
          <p:nvPr/>
        </p:nvPicPr>
        <p:blipFill>
          <a:blip r:embed="rId5"/>
          <a:srcRect l="12773" r="10949"/>
          <a:stretch>
            <a:fillRect/>
          </a:stretch>
        </p:blipFill>
        <p:spPr>
          <a:xfrm>
            <a:off x="152699" y="3255533"/>
            <a:ext cx="4109884" cy="3602467"/>
          </a:xfrm>
          <a:prstGeom prst="rect">
            <a:avLst/>
          </a:prstGeom>
        </p:spPr>
      </p:pic>
      <p:sp>
        <p:nvSpPr>
          <p:cNvPr id="7" name="TextBox 6">
            <a:extLst>
              <a:ext uri="{FF2B5EF4-FFF2-40B4-BE49-F238E27FC236}">
                <a16:creationId xmlns:a16="http://schemas.microsoft.com/office/drawing/2014/main" id="{2D619B15-F6B7-6BC4-E2F8-082393FC76BC}"/>
              </a:ext>
            </a:extLst>
          </p:cNvPr>
          <p:cNvSpPr txBox="1"/>
          <p:nvPr/>
        </p:nvSpPr>
        <p:spPr>
          <a:xfrm>
            <a:off x="4915341" y="888748"/>
            <a:ext cx="3661580" cy="338554"/>
          </a:xfrm>
          <a:prstGeom prst="rect">
            <a:avLst/>
          </a:prstGeom>
          <a:noFill/>
        </p:spPr>
        <p:txBody>
          <a:bodyPr wrap="none" rtlCol="0">
            <a:spAutoFit/>
          </a:bodyPr>
          <a:lstStyle/>
          <a:p>
            <a:r>
              <a:rPr lang="en-US" sz="1600" b="1" dirty="0">
                <a:solidFill>
                  <a:srgbClr val="FF0000"/>
                </a:solidFill>
              </a:rPr>
              <a:t>Cross Brothers Dam Project Layout</a:t>
            </a:r>
          </a:p>
        </p:txBody>
      </p:sp>
      <p:sp>
        <p:nvSpPr>
          <p:cNvPr id="8" name="TextBox 7">
            <a:extLst>
              <a:ext uri="{FF2B5EF4-FFF2-40B4-BE49-F238E27FC236}">
                <a16:creationId xmlns:a16="http://schemas.microsoft.com/office/drawing/2014/main" id="{4C4D8D29-3354-1B9C-69D2-9A33EEFB0C46}"/>
              </a:ext>
            </a:extLst>
          </p:cNvPr>
          <p:cNvSpPr txBox="1"/>
          <p:nvPr/>
        </p:nvSpPr>
        <p:spPr>
          <a:xfrm>
            <a:off x="332769" y="3059668"/>
            <a:ext cx="3650358" cy="338554"/>
          </a:xfrm>
          <a:prstGeom prst="rect">
            <a:avLst/>
          </a:prstGeom>
          <a:noFill/>
        </p:spPr>
        <p:txBody>
          <a:bodyPr wrap="none" rtlCol="0">
            <a:spAutoFit/>
          </a:bodyPr>
          <a:lstStyle/>
          <a:p>
            <a:r>
              <a:rPr lang="en-US" sz="1600" b="1" dirty="0">
                <a:solidFill>
                  <a:srgbClr val="FF0000"/>
                </a:solidFill>
              </a:rPr>
              <a:t>Bridge Project Construction Layout</a:t>
            </a:r>
          </a:p>
        </p:txBody>
      </p:sp>
    </p:spTree>
    <p:extLst>
      <p:ext uri="{BB962C8B-B14F-4D97-AF65-F5344CB8AC3E}">
        <p14:creationId xmlns:p14="http://schemas.microsoft.com/office/powerpoint/2010/main" val="1250231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83B0-04DE-9621-B7B4-7C2FD9A7E4EF}"/>
            </a:ext>
          </a:extLst>
        </p:cNvPr>
        <p:cNvGrpSpPr/>
        <p:nvPr/>
      </p:nvGrpSpPr>
      <p:grpSpPr>
        <a:xfrm>
          <a:off x="0" y="0"/>
          <a:ext cx="0" cy="0"/>
          <a:chOff x="0" y="0"/>
          <a:chExt cx="0" cy="0"/>
        </a:xfrm>
      </p:grpSpPr>
      <p:sp>
        <p:nvSpPr>
          <p:cNvPr id="4098" name="Title 3">
            <a:extLst>
              <a:ext uri="{FF2B5EF4-FFF2-40B4-BE49-F238E27FC236}">
                <a16:creationId xmlns:a16="http://schemas.microsoft.com/office/drawing/2014/main" id="{FC17328E-7652-8177-3754-21E2A21C0054}"/>
              </a:ext>
            </a:extLst>
          </p:cNvPr>
          <p:cNvSpPr>
            <a:spLocks noGrp="1"/>
          </p:cNvSpPr>
          <p:nvPr>
            <p:ph type="title"/>
          </p:nvPr>
        </p:nvSpPr>
        <p:spPr>
          <a:xfrm>
            <a:off x="0" y="-110405"/>
            <a:ext cx="9153331" cy="1143000"/>
          </a:xfrm>
        </p:spPr>
        <p:txBody>
          <a:bodyPr/>
          <a:lstStyle/>
          <a:p>
            <a:r>
              <a:rPr lang="en-US" sz="2800" b="1" dirty="0">
                <a:solidFill>
                  <a:schemeClr val="accent1"/>
                </a:solidFill>
                <a:latin typeface="+mj-lt"/>
              </a:rPr>
              <a:t>VTrans Revenue Forecast</a:t>
            </a:r>
          </a:p>
        </p:txBody>
      </p:sp>
      <p:sp>
        <p:nvSpPr>
          <p:cNvPr id="4099" name="Content Placeholder 4">
            <a:extLst>
              <a:ext uri="{FF2B5EF4-FFF2-40B4-BE49-F238E27FC236}">
                <a16:creationId xmlns:a16="http://schemas.microsoft.com/office/drawing/2014/main" id="{465393C2-6DAB-E8DE-3541-36A00EE9D31C}"/>
              </a:ext>
            </a:extLst>
          </p:cNvPr>
          <p:cNvSpPr>
            <a:spLocks noGrp="1"/>
          </p:cNvSpPr>
          <p:nvPr>
            <p:ph sz="quarter" idx="4294967295"/>
          </p:nvPr>
        </p:nvSpPr>
        <p:spPr>
          <a:xfrm>
            <a:off x="0" y="1032595"/>
            <a:ext cx="8753475" cy="3472730"/>
          </a:xfrm>
        </p:spPr>
        <p:txBody>
          <a:bodyPr/>
          <a:lstStyle/>
          <a:p>
            <a:pPr>
              <a:spcBef>
                <a:spcPts val="2400"/>
              </a:spcBef>
            </a:pPr>
            <a:endParaRPr lang="en-US" sz="1200" dirty="0"/>
          </a:p>
          <a:p>
            <a:r>
              <a:rPr lang="en-US" sz="1800" dirty="0">
                <a:solidFill>
                  <a:schemeClr val="tx1"/>
                </a:solidFill>
                <a:latin typeface="+mj-lt"/>
              </a:rPr>
              <a:t>Developments 8/12/2025 at 5PM: Due to the budget revenue forecast there is possibility of revenue downgrades. Meaning, this would require the bridge project to be pushed out due to lack of funding.  </a:t>
            </a:r>
          </a:p>
          <a:p>
            <a:endParaRPr lang="en-US" sz="1800" dirty="0">
              <a:solidFill>
                <a:schemeClr val="tx1"/>
              </a:solidFill>
              <a:latin typeface="+mj-lt"/>
            </a:endParaRPr>
          </a:p>
          <a:p>
            <a:r>
              <a:rPr lang="en-US" sz="1800" dirty="0">
                <a:solidFill>
                  <a:schemeClr val="tx1"/>
                </a:solidFill>
                <a:latin typeface="+mj-lt"/>
              </a:rPr>
              <a:t>We will understand the revenue picture more in the next few weeks and I will be in communication with the Town with updates.</a:t>
            </a:r>
          </a:p>
          <a:p>
            <a:endParaRPr lang="en-US" sz="1800" dirty="0">
              <a:solidFill>
                <a:schemeClr val="tx1"/>
              </a:solidFill>
              <a:latin typeface="+mj-lt"/>
            </a:endParaRPr>
          </a:p>
          <a:p>
            <a:r>
              <a:rPr lang="en-US" sz="1800" dirty="0">
                <a:solidFill>
                  <a:schemeClr val="tx1"/>
                </a:solidFill>
                <a:latin typeface="+mj-lt"/>
              </a:rPr>
              <a:t>I am moving forward with the project as if the project is going to Advertise on September 10, 2026, until I hear otherwise.</a:t>
            </a:r>
          </a:p>
          <a:p>
            <a:pPr lvl="1">
              <a:spcBef>
                <a:spcPts val="2400"/>
              </a:spcBef>
            </a:pPr>
            <a:endParaRPr lang="en-US" sz="1200" dirty="0"/>
          </a:p>
          <a:p>
            <a:pPr lvl="1">
              <a:spcBef>
                <a:spcPts val="2400"/>
              </a:spcBef>
            </a:pPr>
            <a:endParaRPr lang="en-US" dirty="0"/>
          </a:p>
        </p:txBody>
      </p:sp>
      <p:pic>
        <p:nvPicPr>
          <p:cNvPr id="5" name="Picture 3" descr="vtrans-logo">
            <a:extLst>
              <a:ext uri="{FF2B5EF4-FFF2-40B4-BE49-F238E27FC236}">
                <a16:creationId xmlns:a16="http://schemas.microsoft.com/office/drawing/2014/main" id="{6F7B1605-7193-2A85-1DDD-B69BC719AA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399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03528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91" y="0"/>
            <a:ext cx="8229600" cy="1143000"/>
          </a:xfrm>
        </p:spPr>
        <p:txBody>
          <a:bodyPr>
            <a:normAutofit/>
          </a:bodyPr>
          <a:lstStyle/>
          <a:p>
            <a:pPr algn="ctr"/>
            <a:r>
              <a:rPr lang="en-US" altLang="en-US" sz="2800" b="1" dirty="0">
                <a:solidFill>
                  <a:schemeClr val="accent1"/>
                </a:solidFill>
                <a:latin typeface="+mj-lt"/>
              </a:rPr>
              <a:t>Description of Terms Used (2 of 2) </a:t>
            </a:r>
            <a:endParaRPr lang="en-US" sz="2800" b="1" dirty="0">
              <a:solidFill>
                <a:schemeClr val="accent1"/>
              </a:solidFill>
              <a:latin typeface="+mj-lt"/>
            </a:endParaRPr>
          </a:p>
        </p:txBody>
      </p:sp>
      <p:pic>
        <p:nvPicPr>
          <p:cNvPr id="5" name="Picture 4">
            <a:extLst>
              <a:ext uri="{FF2B5EF4-FFF2-40B4-BE49-F238E27FC236}">
                <a16:creationId xmlns:a16="http://schemas.microsoft.com/office/drawing/2014/main" id="{1415E1AE-475E-C612-3FB8-47DF31D42176}"/>
              </a:ext>
            </a:extLst>
          </p:cNvPr>
          <p:cNvPicPr>
            <a:picLocks noChangeAspect="1"/>
          </p:cNvPicPr>
          <p:nvPr/>
        </p:nvPicPr>
        <p:blipFill>
          <a:blip r:embed="rId2"/>
          <a:stretch>
            <a:fillRect/>
          </a:stretch>
        </p:blipFill>
        <p:spPr>
          <a:xfrm>
            <a:off x="526192" y="1143000"/>
            <a:ext cx="7562850" cy="4629150"/>
          </a:xfrm>
          <a:prstGeom prst="rect">
            <a:avLst/>
          </a:prstGeom>
        </p:spPr>
      </p:pic>
      <p:pic>
        <p:nvPicPr>
          <p:cNvPr id="2" name="Picture 3" descr="vtrans-logo">
            <a:extLst>
              <a:ext uri="{FF2B5EF4-FFF2-40B4-BE49-F238E27FC236}">
                <a16:creationId xmlns:a16="http://schemas.microsoft.com/office/drawing/2014/main" id="{1491ACBB-C598-8FF6-6652-D5B06315F5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475204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62188-3024-2610-B7D0-62B20DA5F946}"/>
              </a:ext>
            </a:extLst>
          </p:cNvPr>
          <p:cNvPicPr>
            <a:picLocks noChangeAspect="1"/>
          </p:cNvPicPr>
          <p:nvPr/>
        </p:nvPicPr>
        <p:blipFill rotWithShape="1">
          <a:blip r:embed="rId3"/>
          <a:srcRect t="9463" b="4888"/>
          <a:stretch/>
        </p:blipFill>
        <p:spPr>
          <a:xfrm>
            <a:off x="16099" y="788072"/>
            <a:ext cx="9127901" cy="5873813"/>
          </a:xfrm>
          <a:prstGeom prst="rect">
            <a:avLst/>
          </a:prstGeom>
        </p:spPr>
      </p:pic>
      <p:sp>
        <p:nvSpPr>
          <p:cNvPr id="18" name="Content Placeholder 5"/>
          <p:cNvSpPr txBox="1">
            <a:spLocks/>
          </p:cNvSpPr>
          <p:nvPr/>
        </p:nvSpPr>
        <p:spPr bwMode="auto">
          <a:xfrm>
            <a:off x="0" y="4804228"/>
            <a:ext cx="9144000" cy="2082799"/>
          </a:xfrm>
          <a:prstGeom prst="rect">
            <a:avLst/>
          </a:prstGeom>
          <a:solidFill>
            <a:schemeClr val="bg1">
              <a:alpha val="8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2" name="Title 4"/>
          <p:cNvSpPr>
            <a:spLocks noGrp="1"/>
          </p:cNvSpPr>
          <p:nvPr>
            <p:ph type="ctrTitle" idx="4294967295"/>
          </p:nvPr>
        </p:nvSpPr>
        <p:spPr>
          <a:xfrm>
            <a:off x="329747" y="4645939"/>
            <a:ext cx="8083550" cy="1423989"/>
          </a:xfrm>
        </p:spPr>
        <p:txBody>
          <a:bodyPr/>
          <a:lstStyle/>
          <a:p>
            <a:pPr>
              <a:defRPr/>
            </a:pP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dirty="0">
                <a:solidFill>
                  <a:schemeClr val="tx1">
                    <a:lumMod val="65000"/>
                    <a:lumOff val="35000"/>
                  </a:schemeClr>
                </a:solidFill>
                <a:ea typeface="Segoe UI" panose="020B0502040204020203" pitchFamily="34" charset="0"/>
                <a:cs typeface="Segoe UI" panose="020B0502040204020203" pitchFamily="34" charset="0"/>
              </a:rPr>
              <a:t>Northfield Village BF 0241(58)</a:t>
            </a: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dirty="0">
                <a:solidFill>
                  <a:schemeClr val="tx1">
                    <a:lumMod val="65000"/>
                    <a:lumOff val="35000"/>
                  </a:schemeClr>
                </a:solidFill>
                <a:ea typeface="Segoe UI" panose="020B0502040204020203" pitchFamily="34" charset="0"/>
                <a:cs typeface="Segoe UI" panose="020B0502040204020203" pitchFamily="34" charset="0"/>
              </a:rPr>
              <a:t>Questions and Comments</a:t>
            </a: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sz="1800" b="1" dirty="0">
                <a:solidFill>
                  <a:schemeClr val="accent1"/>
                </a:solidFill>
                <a:latin typeface="Segoe UI" panose="020B0502040204020203" pitchFamily="34" charset="0"/>
                <a:ea typeface="Segoe UI" panose="020B0502040204020203" pitchFamily="34" charset="0"/>
                <a:cs typeface="Segoe UI" panose="020B0502040204020203" pitchFamily="34" charset="0"/>
              </a:rPr>
              <a:t>Vermont Route 12 – Bridge #60 over Dog River</a:t>
            </a:r>
            <a:endParaRPr lang="en-US" sz="18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Subtitle 2"/>
          <p:cNvSpPr txBox="1">
            <a:spLocks/>
          </p:cNvSpPr>
          <p:nvPr/>
        </p:nvSpPr>
        <p:spPr bwMode="auto">
          <a:xfrm>
            <a:off x="5230813" y="6551837"/>
            <a:ext cx="3211512" cy="304800"/>
          </a:xfrm>
          <a:prstGeom prst="rect">
            <a:avLst/>
          </a:prstGeom>
          <a:noFill/>
          <a:ln w="9525">
            <a:noFill/>
            <a:miter lim="800000"/>
            <a:headEnd/>
            <a:tailEnd/>
          </a:ln>
        </p:spPr>
        <p:txBody>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Clr>
                <a:schemeClr val="tx1">
                  <a:lumMod val="65000"/>
                  <a:lumOff val="35000"/>
                </a:schemeClr>
              </a:buClr>
              <a:buFont typeface="Wingdings" pitchFamily="2" charset="2"/>
              <a:buNone/>
              <a:defRPr/>
            </a:pPr>
            <a:endParaRPr lang="en-US" sz="900" dirty="0">
              <a:latin typeface="+mn-lt"/>
              <a:cs typeface="+mn-cs"/>
            </a:endParaRPr>
          </a:p>
        </p:txBody>
      </p:sp>
      <p:sp>
        <p:nvSpPr>
          <p:cNvPr id="15" name="Subtitle 5"/>
          <p:cNvSpPr txBox="1">
            <a:spLocks/>
          </p:cNvSpPr>
          <p:nvPr/>
        </p:nvSpPr>
        <p:spPr bwMode="auto">
          <a:xfrm>
            <a:off x="971333" y="6336734"/>
            <a:ext cx="3001962" cy="511175"/>
          </a:xfrm>
          <a:prstGeom prst="rect">
            <a:avLst/>
          </a:prstGeom>
          <a:noFill/>
          <a:ln w="9525">
            <a:noFill/>
            <a:miter lim="800000"/>
            <a:headEnd/>
            <a:tailEnd/>
          </a:ln>
        </p:spPr>
        <p:txBody>
          <a:bodyPr/>
          <a:lstStyle/>
          <a:p>
            <a:pPr eaLnBrk="0" hangingPunct="0">
              <a:spcBef>
                <a:spcPts val="0"/>
              </a:spcBef>
              <a:buClr>
                <a:srgbClr val="595959"/>
              </a:buClr>
              <a:buFont typeface="Wingdings" pitchFamily="2" charset="2"/>
              <a:buNone/>
              <a:defRPr/>
            </a:pPr>
            <a:r>
              <a:rPr lang="en-US" sz="16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August 12, 2025</a:t>
            </a:r>
            <a:endParaRPr lang="en-US" sz="16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a:p>
            <a:pPr eaLnBrk="0" hangingPunct="0">
              <a:spcBef>
                <a:spcPct val="20000"/>
              </a:spcBef>
              <a:buClr>
                <a:srgbClr val="595959"/>
              </a:buClr>
              <a:buFont typeface="Wingdings" pitchFamily="2" charset="2"/>
              <a:buNone/>
              <a:defRPr/>
            </a:pPr>
            <a:endParaRPr lang="en-US" sz="1200" b="1" dirty="0">
              <a:solidFill>
                <a:srgbClr val="FFC000"/>
              </a:solidFill>
              <a:latin typeface="+mn-lt"/>
              <a:cs typeface="+mn-cs"/>
            </a:endParaRPr>
          </a:p>
        </p:txBody>
      </p:sp>
      <p:pic>
        <p:nvPicPr>
          <p:cNvPr id="12" name="Picture 3" descr="vtran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0" y="6209210"/>
            <a:ext cx="2391682" cy="5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Content Placeholder 5">
            <a:extLst>
              <a:ext uri="{FF2B5EF4-FFF2-40B4-BE49-F238E27FC236}">
                <a16:creationId xmlns:a16="http://schemas.microsoft.com/office/drawing/2014/main" id="{3C9EF887-C166-45FF-988C-6D0EA9C12F53}"/>
              </a:ext>
            </a:extLst>
          </p:cNvPr>
          <p:cNvSpPr txBox="1">
            <a:spLocks/>
          </p:cNvSpPr>
          <p:nvPr/>
        </p:nvSpPr>
        <p:spPr bwMode="auto">
          <a:xfrm>
            <a:off x="0" y="0"/>
            <a:ext cx="9173482" cy="830424"/>
          </a:xfrm>
          <a:prstGeom prst="rect">
            <a:avLst/>
          </a:prstGeom>
          <a:solidFill>
            <a:schemeClr val="bg1">
              <a:alpha val="85000"/>
            </a:schemeClr>
          </a:solidFill>
          <a:ln w="9525">
            <a:noFill/>
            <a:miter lim="800000"/>
            <a:headEnd/>
            <a:tailEnd/>
          </a:ln>
        </p:spPr>
        <p:txBody>
          <a:bodyPr/>
          <a:lstStyle/>
          <a:p>
            <a:pPr marL="461963" lvl="0" eaLnBrk="0" hangingPunct="0">
              <a:spcBef>
                <a:spcPct val="20000"/>
              </a:spcBef>
              <a:buClr>
                <a:srgbClr val="92D050"/>
              </a:buClr>
            </a:pPr>
            <a:r>
              <a:rPr lang="en-US" sz="2400" dirty="0">
                <a:solidFill>
                  <a:prstClr val="black">
                    <a:lumMod val="65000"/>
                    <a:lumOff val="35000"/>
                  </a:prstClr>
                </a:solidFill>
                <a:latin typeface="Segoe UI Semibold" panose="020B0702040204020203" pitchFamily="34" charset="0"/>
                <a:ea typeface="Segoe UI" panose="020B0502040204020203" pitchFamily="34" charset="0"/>
                <a:cs typeface="Segoe UI" panose="020B0502040204020203" pitchFamily="34" charset="0"/>
              </a:rPr>
              <a:t>For more information:</a:t>
            </a:r>
            <a:endParaRPr lang="en-US" sz="1200" dirty="0">
              <a:solidFill>
                <a:prstClr val="black">
                  <a:lumMod val="65000"/>
                  <a:lumOff val="35000"/>
                </a:prstClr>
              </a:solidFill>
              <a:latin typeface="Segoe UI Semibold" panose="020B0702040204020203" pitchFamily="34" charset="0"/>
              <a:ea typeface="Segoe UI" panose="020B0502040204020203" pitchFamily="34" charset="0"/>
              <a:cs typeface="Segoe UI" panose="020B0502040204020203" pitchFamily="34" charset="0"/>
            </a:endParaRPr>
          </a:p>
          <a:p>
            <a:pPr marL="457200" lvl="0" indent="-287338" eaLnBrk="0" hangingPunct="0">
              <a:spcBef>
                <a:spcPct val="20000"/>
              </a:spcBef>
              <a:buClr>
                <a:srgbClr val="92D050"/>
              </a:buClr>
              <a:buFont typeface="Wingdings" pitchFamily="2" charset="2"/>
              <a:buChar char="§"/>
            </a:pPr>
            <a:r>
              <a:rPr lang="en-US" sz="1600" dirty="0">
                <a:solidFill>
                  <a:prstClr val="white">
                    <a:lumMod val="50000"/>
                  </a:prstClr>
                </a:solidFill>
                <a:latin typeface="Segoe UI" panose="020B0502040204020203" pitchFamily="34" charset="0"/>
                <a:ea typeface="Segoe UI" panose="020B0502040204020203" pitchFamily="34" charset="0"/>
                <a:cs typeface="Segoe UI" panose="020B0502040204020203" pitchFamily="34" charset="0"/>
              </a:rPr>
              <a:t>https://outside.vermont.gov/agency/vtrans/external/Projects/Structures/19J223</a:t>
            </a:r>
          </a:p>
        </p:txBody>
      </p:sp>
    </p:spTree>
    <p:extLst>
      <p:ext uri="{BB962C8B-B14F-4D97-AF65-F5344CB8AC3E}">
        <p14:creationId xmlns:p14="http://schemas.microsoft.com/office/powerpoint/2010/main" val="1617810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F79109-D9E3-407F-B383-BB58A94290F8}"/>
              </a:ext>
            </a:extLst>
          </p:cNvPr>
          <p:cNvPicPr>
            <a:picLocks noChangeAspect="1"/>
          </p:cNvPicPr>
          <p:nvPr/>
        </p:nvPicPr>
        <p:blipFill>
          <a:blip r:embed="rId3"/>
          <a:stretch>
            <a:fillRect/>
          </a:stretch>
        </p:blipFill>
        <p:spPr>
          <a:xfrm>
            <a:off x="0" y="186186"/>
            <a:ext cx="9144000" cy="6485627"/>
          </a:xfrm>
          <a:prstGeom prst="rect">
            <a:avLst/>
          </a:prstGeom>
        </p:spPr>
      </p:pic>
      <p:sp>
        <p:nvSpPr>
          <p:cNvPr id="5" name="Content Placeholder 4"/>
          <p:cNvSpPr txBox="1">
            <a:spLocks/>
          </p:cNvSpPr>
          <p:nvPr/>
        </p:nvSpPr>
        <p:spPr bwMode="auto">
          <a:xfrm>
            <a:off x="5213350" y="201045"/>
            <a:ext cx="3390900" cy="554854"/>
          </a:xfrm>
          <a:prstGeom prst="rect">
            <a:avLst/>
          </a:prstGeom>
          <a:solidFill>
            <a:schemeClr val="bg1">
              <a:alpha val="80000"/>
            </a:schemeClr>
          </a:solidFill>
          <a:ln w="9525">
            <a:noFill/>
            <a:miter lim="800000"/>
            <a:headEnd/>
            <a:tailEnd/>
          </a:ln>
        </p:spPr>
        <p:txBody>
          <a:bodyPr vert="horz" wrap="square" lIns="91440" tIns="0" rIns="91440" bIns="45720" numCol="1" anchor="ctr" anchorCtr="0" compatLnSpc="1">
            <a:prstTxWarp prst="textNoShape">
              <a:avLst/>
            </a:prstTxWarp>
          </a:bodyPr>
          <a:lstStyle>
            <a:lvl1pPr marL="457200" indent="-287338" algn="ctr" eaLnBrk="0" hangingPunct="0">
              <a:spcBef>
                <a:spcPct val="20000"/>
              </a:spcBef>
              <a:buClr>
                <a:schemeClr val="tx1">
                  <a:lumMod val="50000"/>
                  <a:lumOff val="50000"/>
                </a:schemeClr>
              </a:buClr>
              <a:buFont typeface="Wingdings" pitchFamily="2" charset="2"/>
              <a:buNone/>
              <a:defRPr sz="2400" b="0" baseline="0">
                <a:latin typeface="Segoe UI Semibold" panose="020B0702040204020203" pitchFamily="34" charset="0"/>
                <a:ea typeface="Segoe UI" panose="020B0502040204020203" pitchFamily="34" charset="0"/>
                <a:cs typeface="Segoe UI" panose="020B0502040204020203" pitchFamily="34" charset="0"/>
              </a:defRPr>
            </a:lvl1pPr>
            <a:lvl2pPr marL="742950" indent="-285750" eaLnBrk="0" hangingPunct="0">
              <a:spcBef>
                <a:spcPct val="20000"/>
              </a:spcBef>
              <a:buClr>
                <a:schemeClr val="tx1">
                  <a:lumMod val="50000"/>
                  <a:lumOff val="50000"/>
                </a:schemeClr>
              </a:buClr>
              <a:buFont typeface="Arial" charset="0"/>
              <a:buChar char="–"/>
              <a:defRPr sz="18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eaLnBrk="0" hangingPunct="0">
              <a:spcBef>
                <a:spcPct val="20000"/>
              </a:spcBef>
              <a:buFont typeface="Arial" charset="0"/>
              <a:buChar char="•"/>
              <a:defRPr sz="2400">
                <a:latin typeface="+mn-lt"/>
                <a:cs typeface="+mn-cs"/>
              </a:defRPr>
            </a:lvl3pPr>
            <a:lvl4pPr marL="1600200" indent="-228600" eaLnBrk="0" hangingPunct="0">
              <a:spcBef>
                <a:spcPct val="20000"/>
              </a:spcBef>
              <a:buFont typeface="Arial" charset="0"/>
              <a:buChar char="–"/>
              <a:defRPr sz="2000">
                <a:latin typeface="+mn-lt"/>
                <a:cs typeface="+mn-cs"/>
              </a:defRPr>
            </a:lvl4pPr>
            <a:lvl5pPr marL="2057400" indent="-228600" eaLnBrk="0" hangingPunct="0">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r>
              <a:rPr lang="en-US" sz="2800" b="1" dirty="0">
                <a:solidFill>
                  <a:schemeClr val="accent1"/>
                </a:solidFill>
                <a:latin typeface="+mj-lt"/>
              </a:rPr>
              <a:t>Location Map</a:t>
            </a:r>
          </a:p>
        </p:txBody>
      </p:sp>
      <p:pic>
        <p:nvPicPr>
          <p:cNvPr id="2" name="Picture 3" descr="vtrans-logo">
            <a:extLst>
              <a:ext uri="{FF2B5EF4-FFF2-40B4-BE49-F238E27FC236}">
                <a16:creationId xmlns:a16="http://schemas.microsoft.com/office/drawing/2014/main" id="{591C82F9-CDCD-AE7C-4F86-CA12D96A6D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365" y="6279150"/>
            <a:ext cx="1661354" cy="39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FC7AB-7F23-4248-B993-E3F484B20175}"/>
              </a:ext>
            </a:extLst>
          </p:cNvPr>
          <p:cNvPicPr>
            <a:picLocks noChangeAspect="1"/>
          </p:cNvPicPr>
          <p:nvPr/>
        </p:nvPicPr>
        <p:blipFill>
          <a:blip r:embed="rId3"/>
          <a:stretch>
            <a:fillRect/>
          </a:stretch>
        </p:blipFill>
        <p:spPr>
          <a:xfrm>
            <a:off x="-740323" y="0"/>
            <a:ext cx="10624648" cy="6858000"/>
          </a:xfrm>
          <a:prstGeom prst="rect">
            <a:avLst/>
          </a:prstGeom>
        </p:spPr>
      </p:pic>
      <p:sp>
        <p:nvSpPr>
          <p:cNvPr id="6" name="Oval 5"/>
          <p:cNvSpPr/>
          <p:nvPr/>
        </p:nvSpPr>
        <p:spPr>
          <a:xfrm rot="221977">
            <a:off x="3929083" y="2546230"/>
            <a:ext cx="859571" cy="85593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stCxn id="11" idx="1"/>
            <a:endCxn id="6" idx="6"/>
          </p:cNvCxnSpPr>
          <p:nvPr/>
        </p:nvCxnSpPr>
        <p:spPr>
          <a:xfrm flipH="1">
            <a:off x="4787758" y="2702269"/>
            <a:ext cx="972590" cy="29965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60348" y="2286770"/>
            <a:ext cx="2714016" cy="830997"/>
          </a:xfrm>
          <a:prstGeom prst="rect">
            <a:avLst/>
          </a:prstGeom>
          <a:noFill/>
          <a:ln>
            <a:noFill/>
          </a:ln>
        </p:spPr>
        <p:txBody>
          <a:bodyPr wrap="square" rtlCol="0">
            <a:spAutoFit/>
          </a:bodyPr>
          <a:lstStyle/>
          <a:p>
            <a:r>
              <a:rPr lang="en-US" sz="2400" dirty="0">
                <a:solidFill>
                  <a:srgbClr val="FFC000"/>
                </a:solidFill>
              </a:rPr>
              <a:t>Bridge 60</a:t>
            </a:r>
          </a:p>
          <a:p>
            <a:r>
              <a:rPr lang="en-US" sz="2400" dirty="0">
                <a:solidFill>
                  <a:srgbClr val="FFC000"/>
                </a:solidFill>
              </a:rPr>
              <a:t>Project Location</a:t>
            </a:r>
          </a:p>
        </p:txBody>
      </p:sp>
    </p:spTree>
    <p:extLst>
      <p:ext uri="{BB962C8B-B14F-4D97-AF65-F5344CB8AC3E}">
        <p14:creationId xmlns:p14="http://schemas.microsoft.com/office/powerpoint/2010/main" val="226495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bwMode="auto">
          <a:xfrm>
            <a:off x="480060" y="4777739"/>
            <a:ext cx="2564242" cy="1412119"/>
          </a:xfrm>
          <a:prstGeom prst="rect">
            <a:avLst/>
          </a:prstGeom>
        </p:spPr>
        <p:txBody>
          <a:bodyPr vert="horz" lIns="91440" tIns="45720" rIns="91440" bIns="45720" numCol="1" rtlCol="0" anchor="ctr" anchorCtr="0" compatLnSpc="1">
            <a:prstTxWarp prst="textNoShape">
              <a:avLst/>
            </a:prstTxWarp>
            <a:normAutofit/>
          </a:bodyPr>
          <a:lstStyle>
            <a:lvl1pPr marL="457200" indent="-287338" algn="l" rtl="0" eaLnBrk="0" fontAlgn="base" hangingPunct="0">
              <a:spcBef>
                <a:spcPct val="20000"/>
              </a:spcBef>
              <a:spcAft>
                <a:spcPct val="0"/>
              </a:spcAft>
              <a:buClr>
                <a:srgbClr val="92D050"/>
              </a:buClr>
              <a:buFont typeface="Wingdings" pitchFamily="2" charset="2"/>
              <a:buChar char="§"/>
              <a:defRPr sz="1600" kern="1200" baseline="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0" fontAlgn="base" hangingPunct="0">
              <a:spcBef>
                <a:spcPct val="20000"/>
              </a:spcBef>
              <a:spcAft>
                <a:spcPct val="0"/>
              </a:spcAft>
              <a:buClr>
                <a:srgbClr val="92D050"/>
              </a:buClr>
              <a:buFont typeface="Arial" charset="0"/>
              <a:buChar char="–"/>
              <a:defRPr sz="1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9862" indent="0" eaLnBrk="1" hangingPunct="1">
              <a:lnSpc>
                <a:spcPct val="90000"/>
              </a:lnSpc>
              <a:spcBef>
                <a:spcPct val="0"/>
              </a:spcBef>
              <a:spcAft>
                <a:spcPts val="600"/>
              </a:spcAft>
              <a:buNone/>
            </a:pPr>
            <a:r>
              <a:rPr lang="en-US" sz="2900" dirty="0">
                <a:solidFill>
                  <a:schemeClr val="accent1"/>
                </a:solidFill>
                <a:latin typeface="+mj-lt"/>
                <a:ea typeface="+mj-ea"/>
                <a:cs typeface="+mj-cs"/>
              </a:rPr>
              <a:t>Looking North over Bridge 60</a:t>
            </a:r>
          </a:p>
        </p:txBody>
      </p:sp>
      <p:pic>
        <p:nvPicPr>
          <p:cNvPr id="7" name="Picture 6">
            <a:extLst>
              <a:ext uri="{FF2B5EF4-FFF2-40B4-BE49-F238E27FC236}">
                <a16:creationId xmlns:a16="http://schemas.microsoft.com/office/drawing/2014/main" id="{60E76A88-E9E2-4EC8-8649-FC60E22A30A9}"/>
              </a:ext>
            </a:extLst>
          </p:cNvPr>
          <p:cNvPicPr>
            <a:picLocks noChangeAspect="1"/>
          </p:cNvPicPr>
          <p:nvPr/>
        </p:nvPicPr>
        <p:blipFill rotWithShape="1">
          <a:blip r:embed="rId3"/>
          <a:srcRect b="33531"/>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3490720" y="4777739"/>
            <a:ext cx="5727448" cy="1998981"/>
          </a:xfrm>
        </p:spPr>
        <p:txBody>
          <a:bodyPr vert="horz" lIns="91440" tIns="45720" rIns="91440" bIns="45720" rtlCol="0" anchor="ctr">
            <a:normAutofit fontScale="85000" lnSpcReduction="10000"/>
          </a:bodyPr>
          <a:lstStyle/>
          <a:p>
            <a:pPr marL="233363" indent="0" eaLnBrk="1" hangingPunct="1">
              <a:lnSpc>
                <a:spcPct val="90000"/>
              </a:lnSpc>
              <a:buNone/>
            </a:pPr>
            <a:r>
              <a:rPr lang="en-US" sz="2800" dirty="0">
                <a:solidFill>
                  <a:schemeClr val="tx1">
                    <a:lumMod val="65000"/>
                    <a:lumOff val="35000"/>
                  </a:schemeClr>
                </a:solidFill>
                <a:latin typeface="Segoe UI Semibold" panose="020B0702040204020203" pitchFamily="34" charset="0"/>
              </a:rPr>
              <a:t>Existing Conditions</a:t>
            </a:r>
            <a:endParaRPr lang="en-US" sz="2000" dirty="0">
              <a:solidFill>
                <a:schemeClr val="tx1"/>
              </a:solidFill>
              <a:latin typeface="+mn-lt"/>
              <a:ea typeface="+mn-ea"/>
              <a:cs typeface="+mn-cs"/>
            </a:endParaRPr>
          </a:p>
          <a:p>
            <a:pPr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Roadway Classification – Major Collector (Class 1 TH)</a:t>
            </a:r>
          </a:p>
          <a:p>
            <a:pPr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Bridge Type – 111’ Long 3-Span Concrete T-Beam Bridge</a:t>
            </a:r>
          </a:p>
          <a:p>
            <a:pPr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Ownership – Town of Northfield</a:t>
            </a:r>
          </a:p>
          <a:p>
            <a:pPr indent="-228600" eaLnBrk="1" hangingPunct="1">
              <a:lnSpc>
                <a:spcPct val="90000"/>
              </a:lnSpc>
              <a:buFont typeface="Arial" panose="020B0604020202020204" pitchFamily="34" charset="0"/>
              <a:buChar char="•"/>
            </a:pPr>
            <a:r>
              <a:rPr lang="en-US" sz="2000" dirty="0">
                <a:solidFill>
                  <a:schemeClr val="tx1"/>
                </a:solidFill>
                <a:latin typeface="+mn-lt"/>
                <a:ea typeface="+mn-ea"/>
                <a:cs typeface="+mn-cs"/>
              </a:rPr>
              <a:t>Constructed in 1926, Reconstructed in 1958 Sidewalks on both sides</a:t>
            </a:r>
          </a:p>
          <a:p>
            <a:pPr indent="-228600" eaLnBrk="1" hangingPunct="1">
              <a:lnSpc>
                <a:spcPct val="90000"/>
              </a:lnSpc>
              <a:buFont typeface="Arial" panose="020B0604020202020204" pitchFamily="34" charset="0"/>
              <a:buChar char="•"/>
            </a:pPr>
            <a:endParaRPr lang="en-US" sz="1000" dirty="0">
              <a:solidFill>
                <a:schemeClr val="tx1"/>
              </a:solidFill>
              <a:latin typeface="+mn-lt"/>
              <a:ea typeface="+mn-ea"/>
              <a:cs typeface="+mn-cs"/>
            </a:endParaRPr>
          </a:p>
        </p:txBody>
      </p:sp>
    </p:spTree>
    <p:extLst>
      <p:ext uri="{BB962C8B-B14F-4D97-AF65-F5344CB8AC3E}">
        <p14:creationId xmlns:p14="http://schemas.microsoft.com/office/powerpoint/2010/main" val="1540373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6"/>
  <p:tag name="TPOS" val="2"/>
</p:tagLst>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Link to a Document" ma:contentTypeID="0x01010A00F26E2C3EDB525A46AE2B0D587E72B36A" ma:contentTypeVersion="11" ma:contentTypeDescription="Create a link to a document in a different location." ma:contentTypeScope="" ma:versionID="8450a48c2acc8303fa8838b989dcf7a4">
  <xsd:schema xmlns:xsd="http://www.w3.org/2001/XMLSchema" xmlns:xs="http://www.w3.org/2001/XMLSchema" xmlns:p="http://schemas.microsoft.com/office/2006/metadata/properties" xmlns:ns2="2a208fe3-8287-4a8b-b629-d45392ca0f10" xmlns:ns3="22ec0dd7-095b-41f2-b8b8-a624496b8c6b" targetNamespace="http://schemas.microsoft.com/office/2006/metadata/properties" ma:root="true" ma:fieldsID="7d186c4c516abedccde54e2f9ee634bd" ns2:_="" ns3:_="">
    <xsd:import namespace="2a208fe3-8287-4a8b-b629-d45392ca0f10"/>
    <xsd:import namespace="22ec0dd7-095b-41f2-b8b8-a624496b8c6b"/>
    <xsd:element name="properties">
      <xsd:complexType>
        <xsd:sequence>
          <xsd:element name="documentManagement">
            <xsd:complexType>
              <xsd:all>
                <xsd:element ref="ns2:SharedWithUs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208fe3-8287-4a8b-b629-d45392ca0f10" elementFormDefault="qualified">
    <xsd:import namespace="http://schemas.microsoft.com/office/2006/documentManagement/types"/>
    <xsd:import namespace="http://schemas.microsoft.com/office/infopath/2007/PartnerControls"/>
    <xsd:element name="SharedWithUsers" ma:index="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ec0dd7-095b-41f2-b8b8-a624496b8c6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_dlc_DocId xmlns="22ec0dd7-095b-41f2-b8b8-a624496b8c6b">E23TXWV46JPD-525374251-4785</_dlc_DocId>
    <_dlc_DocIdUrl xmlns="22ec0dd7-095b-41f2-b8b8-a624496b8c6b">
      <Url>https://outside.vermont.gov/agency/VTRANS/external/Projects/_layouts/15/DocIdRedir.aspx?ID=E23TXWV46JPD-525374251-4785</Url>
      <Description>E23TXWV46JPD-525374251-4785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1B26FE7-4E58-499C-843C-FDE77DADD02D}"/>
</file>

<file path=customXml/itemProps2.xml><?xml version="1.0" encoding="utf-8"?>
<ds:datastoreItem xmlns:ds="http://schemas.openxmlformats.org/officeDocument/2006/customXml" ds:itemID="{0297CE3C-6ABB-408B-A5C0-9D03928A4EA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4C5096A3-1392-418D-8214-262550B6E742}">
  <ds:schemaRefs>
    <ds:schemaRef ds:uri="http://schemas.microsoft.com/sharepoint/v3/contenttype/forms"/>
  </ds:schemaRefs>
</ds:datastoreItem>
</file>

<file path=customXml/itemProps4.xml><?xml version="1.0" encoding="utf-8"?>
<ds:datastoreItem xmlns:ds="http://schemas.openxmlformats.org/officeDocument/2006/customXml" ds:itemID="{AF900115-BE07-45FE-B665-29727705ABF3}"/>
</file>

<file path=docMetadata/LabelInfo.xml><?xml version="1.0" encoding="utf-8"?>
<clbl:labelList xmlns:clbl="http://schemas.microsoft.com/office/2020/mipLabelMetadata">
  <clbl:label id="{20b4933b-baad-433c-9c02-70edcc7559c6}" enabled="0" method="" siteId="{20b4933b-baad-433c-9c02-70edcc7559c6}" removed="1"/>
</clbl:labelList>
</file>

<file path=docProps/app.xml><?xml version="1.0" encoding="utf-8"?>
<Properties xmlns="http://schemas.openxmlformats.org/officeDocument/2006/extended-properties" xmlns:vt="http://schemas.openxmlformats.org/officeDocument/2006/docPropsVTypes">
  <Template/>
  <TotalTime>55978</TotalTime>
  <Words>3898</Words>
  <Application>Microsoft Office PowerPoint</Application>
  <PresentationFormat>On-screen Show (4:3)</PresentationFormat>
  <Paragraphs>549</Paragraphs>
  <Slides>60</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Segoe UI</vt:lpstr>
      <vt:lpstr>Segoe UI Semibold</vt:lpstr>
      <vt:lpstr>Times New Roman</vt:lpstr>
      <vt:lpstr>Wingdings</vt:lpstr>
      <vt:lpstr>Title and content</vt:lpstr>
      <vt:lpstr> Northfield Village BF 0241(58) Project Update – Preliminary Plans  Vermont Route 12 – Bridge #60 over Dog River</vt:lpstr>
      <vt:lpstr>Introductions</vt:lpstr>
      <vt:lpstr>Meeting Overview</vt:lpstr>
      <vt:lpstr>VTrans Project Development Process</vt:lpstr>
      <vt:lpstr>Description of Terms Used (1 of 2) </vt:lpstr>
      <vt:lpstr>Description of Terms Used (2 of 2) </vt:lpstr>
      <vt:lpstr>PowerPoint Presentation</vt:lpstr>
      <vt:lpstr>PowerPoint Presentation</vt:lpstr>
      <vt:lpstr>PowerPoint Presentation</vt:lpstr>
      <vt:lpstr>PowerPoint Presentation</vt:lpstr>
      <vt:lpstr>Existing Conditions – Bridge #60</vt:lpstr>
      <vt:lpstr>PowerPoint Presentation</vt:lpstr>
      <vt:lpstr>Project Overview (Final Plans) </vt:lpstr>
      <vt:lpstr>Bridge Replacement Layout</vt:lpstr>
      <vt:lpstr>Full Bridge Replacement: Roadway/Bridge  Typical Sections</vt:lpstr>
      <vt:lpstr>Proposed Profile</vt:lpstr>
      <vt:lpstr>Proposed Structure </vt:lpstr>
      <vt:lpstr>Removal of Existing Bridge &amp; Proposed Bridge Components</vt:lpstr>
      <vt:lpstr>Hydraulics</vt:lpstr>
      <vt:lpstr>Design Characteristics</vt:lpstr>
      <vt:lpstr>Substructure – Independent Retaining Walls (WW1, WW4)</vt:lpstr>
      <vt:lpstr>Substructure – Independent Retaining Walls (WW2, WW3)</vt:lpstr>
      <vt:lpstr>PowerPoint Presentation</vt:lpstr>
      <vt:lpstr>PowerPoint Presentation</vt:lpstr>
      <vt:lpstr>Utility Relocation: Progress</vt:lpstr>
      <vt:lpstr>Bridge Lighting</vt:lpstr>
      <vt:lpstr>Existing Lighting</vt:lpstr>
      <vt:lpstr>6 Proposed Poles</vt:lpstr>
      <vt:lpstr>PowerPoint Presentation</vt:lpstr>
      <vt:lpstr>Traffic Control – Offsite/Regional Detour (Trucks)</vt:lpstr>
      <vt:lpstr>  Traffic Control – Local Detour (Passenger Cars) &amp; Pedestrian Detour </vt:lpstr>
      <vt:lpstr>Finance &amp; Maintenance Agreement:  Maintenance of Traffic </vt:lpstr>
      <vt:lpstr>Finance &amp; Maintenance Agreement:  Maintenance of Traffic </vt:lpstr>
      <vt:lpstr>Temporary Local Detour:  Vehicles / Pedestrians</vt:lpstr>
      <vt:lpstr>Local Detour Intersections – STOP Condition</vt:lpstr>
      <vt:lpstr>   Traffic Control – Local Detour (Passenger Cars)</vt:lpstr>
      <vt:lpstr>   Traffic Control – Local Detour (Passenger Cars)</vt:lpstr>
      <vt:lpstr>  Traffic Control –  Pedestrian Detour – Crosswalk Enhancement </vt:lpstr>
      <vt:lpstr>Intersections – Wall St. / Water Street</vt:lpstr>
      <vt:lpstr>Intersections – Water St. / Union Street</vt:lpstr>
      <vt:lpstr>Railroad Crossing – VTrans / NECR Coordination</vt:lpstr>
      <vt:lpstr>PowerPoint Presentation</vt:lpstr>
      <vt:lpstr>Finance &amp; Maintenance Agreement &amp; I-RULE</vt:lpstr>
      <vt:lpstr>Vermont DEC I-Rule:  What are contaminated soils? </vt:lpstr>
      <vt:lpstr>Soil Management Plan</vt:lpstr>
      <vt:lpstr>Soil Management Decision Units: </vt:lpstr>
      <vt:lpstr>Soil Management Location</vt:lpstr>
      <vt:lpstr>Vermont DEC I-Rule:  Soil Management Location</vt:lpstr>
      <vt:lpstr>Vermont DEC I-Rule:  2025 Utility Construction </vt:lpstr>
      <vt:lpstr>Town Share: ACT 153 of the 2012 Legislative Session</vt:lpstr>
      <vt:lpstr>Total Cost Estimate</vt:lpstr>
      <vt:lpstr>Previous Estimate Comparison</vt:lpstr>
      <vt:lpstr>Estimate Explanation</vt:lpstr>
      <vt:lpstr>Project Schedule</vt:lpstr>
      <vt:lpstr>Construction Schedule </vt:lpstr>
      <vt:lpstr>Construction Schedule </vt:lpstr>
      <vt:lpstr>Construction Schedule</vt:lpstr>
      <vt:lpstr>Concurrent Construction Risk</vt:lpstr>
      <vt:lpstr>VTrans Revenue Forecast</vt:lpstr>
      <vt:lpstr> Northfield Village BF 0241(58) Questions and Comments Vermont Route 12 – Bridge #60 over Dog River</vt:lpstr>
    </vt:vector>
  </TitlesOfParts>
  <Company>Vanasse Hangen Brustlin,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nbechard</dc:creator>
  <cp:lastModifiedBy>Laroche, Gary</cp:lastModifiedBy>
  <cp:revision>673</cp:revision>
  <cp:lastPrinted>2025-08-12T22:05:11Z</cp:lastPrinted>
  <dcterms:created xsi:type="dcterms:W3CDTF">2012-07-02T20:03:58Z</dcterms:created>
  <dcterms:modified xsi:type="dcterms:W3CDTF">2025-08-13T20:00:50Z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0x01010A00F26E2C3EDB525A46AE2B0D587E72B36A</vt:lpwstr>
  </property>
  <property fmtid="{D5CDD505-2E9C-101B-9397-08002B2CF9AE}" pid="3" name="_dlc_DocIdItemGuid">
    <vt:lpwstr>0a6d43b2-e7f9-4b0c-a32e-dc3a87ea7f1c</vt:lpwstr>
  </property>
</Properties>
</file>